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0"/>
  </p:notesMasterIdLst>
  <p:handoutMasterIdLst>
    <p:handoutMasterId r:id="rId61"/>
  </p:handoutMasterIdLst>
  <p:sldIdLst>
    <p:sldId id="256" r:id="rId5"/>
    <p:sldId id="285" r:id="rId6"/>
    <p:sldId id="286" r:id="rId7"/>
    <p:sldId id="287" r:id="rId8"/>
    <p:sldId id="290" r:id="rId9"/>
    <p:sldId id="291" r:id="rId10"/>
    <p:sldId id="293" r:id="rId11"/>
    <p:sldId id="294" r:id="rId12"/>
    <p:sldId id="298" r:id="rId13"/>
    <p:sldId id="260" r:id="rId14"/>
    <p:sldId id="264" r:id="rId15"/>
    <p:sldId id="261" r:id="rId16"/>
    <p:sldId id="258" r:id="rId17"/>
    <p:sldId id="259" r:id="rId18"/>
    <p:sldId id="315" r:id="rId19"/>
    <p:sldId id="316" r:id="rId20"/>
    <p:sldId id="317" r:id="rId21"/>
    <p:sldId id="263" r:id="rId22"/>
    <p:sldId id="265" r:id="rId23"/>
    <p:sldId id="266" r:id="rId24"/>
    <p:sldId id="267" r:id="rId25"/>
    <p:sldId id="268" r:id="rId26"/>
    <p:sldId id="270" r:id="rId27"/>
    <p:sldId id="271" r:id="rId28"/>
    <p:sldId id="304" r:id="rId29"/>
    <p:sldId id="305" r:id="rId30"/>
    <p:sldId id="306" r:id="rId31"/>
    <p:sldId id="307" r:id="rId32"/>
    <p:sldId id="308" r:id="rId33"/>
    <p:sldId id="310" r:id="rId34"/>
    <p:sldId id="309" r:id="rId35"/>
    <p:sldId id="311" r:id="rId36"/>
    <p:sldId id="272" r:id="rId37"/>
    <p:sldId id="274" r:id="rId38"/>
    <p:sldId id="273" r:id="rId39"/>
    <p:sldId id="275" r:id="rId40"/>
    <p:sldId id="301" r:id="rId41"/>
    <p:sldId id="312" r:id="rId42"/>
    <p:sldId id="276" r:id="rId43"/>
    <p:sldId id="269" r:id="rId44"/>
    <p:sldId id="280" r:id="rId45"/>
    <p:sldId id="277" r:id="rId46"/>
    <p:sldId id="278" r:id="rId47"/>
    <p:sldId id="279" r:id="rId48"/>
    <p:sldId id="303" r:id="rId49"/>
    <p:sldId id="314" r:id="rId50"/>
    <p:sldId id="281" r:id="rId51"/>
    <p:sldId id="282" r:id="rId52"/>
    <p:sldId id="283" r:id="rId53"/>
    <p:sldId id="284" r:id="rId54"/>
    <p:sldId id="313" r:id="rId55"/>
    <p:sldId id="302" r:id="rId56"/>
    <p:sldId id="300" r:id="rId57"/>
    <p:sldId id="292" r:id="rId58"/>
    <p:sldId id="299" r:id="rId5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D62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016" autoAdjust="0"/>
    <p:restoredTop sz="84306" autoAdjust="0"/>
  </p:normalViewPr>
  <p:slideViewPr>
    <p:cSldViewPr snapToGrid="0">
      <p:cViewPr varScale="1">
        <p:scale>
          <a:sx n="63" d="100"/>
          <a:sy n="63" d="100"/>
        </p:scale>
        <p:origin x="-114" y="-624"/>
      </p:cViewPr>
      <p:guideLst>
        <p:guide orient="horz" pos="2160"/>
        <p:guide pos="2880"/>
      </p:guideLst>
    </p:cSldViewPr>
  </p:slideViewPr>
  <p:notesTextViewPr>
    <p:cViewPr>
      <p:scale>
        <a:sx n="1" d="1"/>
        <a:sy n="1" d="1"/>
      </p:scale>
      <p:origin x="0" y="0"/>
    </p:cViewPr>
  </p:notesTextViewPr>
  <p:sorterViewPr>
    <p:cViewPr>
      <p:scale>
        <a:sx n="150" d="100"/>
        <a:sy n="150" d="100"/>
      </p:scale>
      <p:origin x="0" y="-16164"/>
    </p:cViewPr>
  </p:sorterViewPr>
  <p:notesViewPr>
    <p:cSldViewPr snapToGrid="0">
      <p:cViewPr>
        <p:scale>
          <a:sx n="125" d="100"/>
          <a:sy n="125" d="100"/>
        </p:scale>
        <p:origin x="1350" y="-168"/>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FY15 MILESTONES MATH: SWD % Proficient</a:t>
            </a:r>
          </a:p>
        </c:rich>
      </c:tx>
      <c:spPr>
        <a:noFill/>
        <a:ln>
          <a:noFill/>
        </a:ln>
        <a:effectLst/>
      </c:spPr>
    </c:title>
    <c:plotArea>
      <c:layout>
        <c:manualLayout>
          <c:layoutTarget val="inner"/>
          <c:xMode val="edge"/>
          <c:yMode val="edge"/>
          <c:x val="9.1210417946641281E-2"/>
          <c:y val="0.17623116210677028"/>
          <c:w val="0.89411452988470363"/>
          <c:h val="0.74522512267745733"/>
        </c:manualLayout>
      </c:layout>
      <c:barChart>
        <c:barDir val="col"/>
        <c:grouping val="clustered"/>
        <c:ser>
          <c:idx val="0"/>
          <c:order val="0"/>
          <c:tx>
            <c:strRef>
              <c:f>'TABLE SWD and ALL - MATH '!$B$1</c:f>
              <c:strCache>
                <c:ptCount val="1"/>
                <c:pt idx="0">
                  <c:v>SWD % Proficient</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 SWD and ALL - MATH '!$A$2:$A$7</c:f>
              <c:strCache>
                <c:ptCount val="6"/>
                <c:pt idx="0">
                  <c:v>3rd grade </c:v>
                </c:pt>
                <c:pt idx="1">
                  <c:v>4th grade </c:v>
                </c:pt>
                <c:pt idx="2">
                  <c:v>5th grade </c:v>
                </c:pt>
                <c:pt idx="3">
                  <c:v>6th grade </c:v>
                </c:pt>
                <c:pt idx="4">
                  <c:v>7th grade </c:v>
                </c:pt>
                <c:pt idx="5">
                  <c:v>8th grade</c:v>
                </c:pt>
              </c:strCache>
            </c:strRef>
          </c:cat>
          <c:val>
            <c:numRef>
              <c:f>'TABLE SWD and ALL - MATH '!$B$2:$B$7</c:f>
              <c:numCache>
                <c:formatCode>0.0%</c:formatCode>
                <c:ptCount val="6"/>
                <c:pt idx="0">
                  <c:v>0.19724743073502027</c:v>
                </c:pt>
                <c:pt idx="1">
                  <c:v>0.18379612934246911</c:v>
                </c:pt>
                <c:pt idx="2">
                  <c:v>0.15827123695976156</c:v>
                </c:pt>
                <c:pt idx="3">
                  <c:v>0.12388216728037875</c:v>
                </c:pt>
                <c:pt idx="4">
                  <c:v>0.1214569622727569</c:v>
                </c:pt>
                <c:pt idx="5">
                  <c:v>0.1331162222674537</c:v>
                </c:pt>
              </c:numCache>
            </c:numRef>
          </c:val>
        </c:ser>
        <c:dLbls>
          <c:showVal val="1"/>
        </c:dLbls>
        <c:gapWidth val="219"/>
        <c:overlap val="-27"/>
        <c:axId val="125593088"/>
        <c:axId val="125594624"/>
      </c:barChart>
      <c:catAx>
        <c:axId val="12559308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5594624"/>
        <c:crosses val="autoZero"/>
        <c:auto val="1"/>
        <c:lblAlgn val="ctr"/>
        <c:lblOffset val="100"/>
      </c:catAx>
      <c:valAx>
        <c:axId val="125594624"/>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5593088"/>
        <c:crosses val="autoZero"/>
        <c:crossBetween val="between"/>
      </c:valAx>
      <c:spPr>
        <a:noFill/>
        <a:ln>
          <a:noFill/>
        </a:ln>
        <a:effectLst/>
      </c:spPr>
    </c:plotArea>
    <c:plotVisOnly val="1"/>
    <c:dispBlanksAs val="gap"/>
  </c:chart>
  <c:spPr>
    <a:noFill/>
    <a:ln>
      <a:noFill/>
    </a:ln>
    <a:effectLst/>
  </c:spPr>
  <c:txPr>
    <a:bodyPr/>
    <a:lstStyle/>
    <a:p>
      <a:pPr>
        <a:defRPr sz="1600"/>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D2DA9F-61BA-434B-BAEF-2E45D0A47E49}" type="doc">
      <dgm:prSet loTypeId="urn:microsoft.com/office/officeart/2005/8/layout/default#1" loCatId="list" qsTypeId="urn:microsoft.com/office/officeart/2005/8/quickstyle/simple1" qsCatId="simple" csTypeId="urn:microsoft.com/office/officeart/2005/8/colors/accent2_2" csCatId="accent2" phldr="1"/>
      <dgm:spPr/>
      <dgm:t>
        <a:bodyPr/>
        <a:lstStyle/>
        <a:p>
          <a:endParaRPr lang="en-US"/>
        </a:p>
      </dgm:t>
    </dgm:pt>
    <dgm:pt modelId="{081FC553-B418-49B5-84F3-C9D2D18A73A1}">
      <dgm:prSet phldrT="[Text]"/>
      <dgm:spPr/>
      <dgm:t>
        <a:bodyPr/>
        <a:lstStyle/>
        <a:p>
          <a:r>
            <a:rPr lang="en-US" dirty="0" smtClean="0"/>
            <a:t>Compliance with the IDEA </a:t>
          </a:r>
          <a:endParaRPr lang="en-US" dirty="0"/>
        </a:p>
      </dgm:t>
    </dgm:pt>
    <dgm:pt modelId="{DB92CB36-2364-4606-BA70-4EA6B46F0BBC}" type="parTrans" cxnId="{94DC0A0B-4E72-4BD2-9F07-DA5EDA7A3C9D}">
      <dgm:prSet/>
      <dgm:spPr/>
      <dgm:t>
        <a:bodyPr/>
        <a:lstStyle/>
        <a:p>
          <a:endParaRPr lang="en-US"/>
        </a:p>
      </dgm:t>
    </dgm:pt>
    <dgm:pt modelId="{28991BEF-2769-4979-968E-A635270149FA}" type="sibTrans" cxnId="{94DC0A0B-4E72-4BD2-9F07-DA5EDA7A3C9D}">
      <dgm:prSet/>
      <dgm:spPr/>
      <dgm:t>
        <a:bodyPr/>
        <a:lstStyle/>
        <a:p>
          <a:endParaRPr lang="en-US"/>
        </a:p>
      </dgm:t>
    </dgm:pt>
    <dgm:pt modelId="{209E75F7-3E1F-4056-A149-574E7435903F}">
      <dgm:prSet phldrT="[Text]"/>
      <dgm:spPr/>
      <dgm:t>
        <a:bodyPr/>
        <a:lstStyle/>
        <a:p>
          <a:r>
            <a:rPr lang="en-US" dirty="0" smtClean="0"/>
            <a:t>Student Success</a:t>
          </a:r>
          <a:endParaRPr lang="en-US" dirty="0"/>
        </a:p>
      </dgm:t>
    </dgm:pt>
    <dgm:pt modelId="{05718DAD-E49B-4888-8E15-060F6D802258}" type="parTrans" cxnId="{8297A17A-2FE0-4768-BFA6-55976681F607}">
      <dgm:prSet/>
      <dgm:spPr/>
      <dgm:t>
        <a:bodyPr/>
        <a:lstStyle/>
        <a:p>
          <a:endParaRPr lang="en-US"/>
        </a:p>
      </dgm:t>
    </dgm:pt>
    <dgm:pt modelId="{8BC1FE8D-842D-4180-9966-FED94FF65AD9}" type="sibTrans" cxnId="{8297A17A-2FE0-4768-BFA6-55976681F607}">
      <dgm:prSet/>
      <dgm:spPr/>
      <dgm:t>
        <a:bodyPr/>
        <a:lstStyle/>
        <a:p>
          <a:endParaRPr lang="en-US"/>
        </a:p>
      </dgm:t>
    </dgm:pt>
    <dgm:pt modelId="{132081C2-C01E-49CB-A1B9-A6B3D286FC2E}" type="pres">
      <dgm:prSet presAssocID="{BED2DA9F-61BA-434B-BAEF-2E45D0A47E49}" presName="diagram" presStyleCnt="0">
        <dgm:presLayoutVars>
          <dgm:dir/>
          <dgm:resizeHandles val="exact"/>
        </dgm:presLayoutVars>
      </dgm:prSet>
      <dgm:spPr/>
      <dgm:t>
        <a:bodyPr/>
        <a:lstStyle/>
        <a:p>
          <a:endParaRPr lang="en-US"/>
        </a:p>
      </dgm:t>
    </dgm:pt>
    <dgm:pt modelId="{FF22E07D-29A2-4AA9-B02B-3E86955C794D}" type="pres">
      <dgm:prSet presAssocID="{081FC553-B418-49B5-84F3-C9D2D18A73A1}" presName="node" presStyleLbl="node1" presStyleIdx="0" presStyleCnt="2" custScaleX="15781" custScaleY="39316" custLinFactNeighborX="-14017" custLinFactNeighborY="141">
        <dgm:presLayoutVars>
          <dgm:bulletEnabled val="1"/>
        </dgm:presLayoutVars>
      </dgm:prSet>
      <dgm:spPr/>
      <dgm:t>
        <a:bodyPr/>
        <a:lstStyle/>
        <a:p>
          <a:endParaRPr lang="en-US"/>
        </a:p>
      </dgm:t>
    </dgm:pt>
    <dgm:pt modelId="{5BBEC0C5-46F7-4C71-A14F-2CCB7DBC1737}" type="pres">
      <dgm:prSet presAssocID="{28991BEF-2769-4979-968E-A635270149FA}" presName="sibTrans" presStyleCnt="0"/>
      <dgm:spPr/>
    </dgm:pt>
    <dgm:pt modelId="{F0EC40B1-548A-48EA-A1EF-D3579E38135A}" type="pres">
      <dgm:prSet presAssocID="{209E75F7-3E1F-4056-A149-574E7435903F}" presName="node" presStyleLbl="node1" presStyleIdx="1" presStyleCnt="2" custScaleX="16033" custScaleY="38563">
        <dgm:presLayoutVars>
          <dgm:bulletEnabled val="1"/>
        </dgm:presLayoutVars>
      </dgm:prSet>
      <dgm:spPr/>
      <dgm:t>
        <a:bodyPr/>
        <a:lstStyle/>
        <a:p>
          <a:endParaRPr lang="en-US"/>
        </a:p>
      </dgm:t>
    </dgm:pt>
  </dgm:ptLst>
  <dgm:cxnLst>
    <dgm:cxn modelId="{8297A17A-2FE0-4768-BFA6-55976681F607}" srcId="{BED2DA9F-61BA-434B-BAEF-2E45D0A47E49}" destId="{209E75F7-3E1F-4056-A149-574E7435903F}" srcOrd="1" destOrd="0" parTransId="{05718DAD-E49B-4888-8E15-060F6D802258}" sibTransId="{8BC1FE8D-842D-4180-9966-FED94FF65AD9}"/>
    <dgm:cxn modelId="{11EEAAE4-2323-4728-A871-FE12A6B2AD84}" type="presOf" srcId="{209E75F7-3E1F-4056-A149-574E7435903F}" destId="{F0EC40B1-548A-48EA-A1EF-D3579E38135A}" srcOrd="0" destOrd="0" presId="urn:microsoft.com/office/officeart/2005/8/layout/default#1"/>
    <dgm:cxn modelId="{94DC0A0B-4E72-4BD2-9F07-DA5EDA7A3C9D}" srcId="{BED2DA9F-61BA-434B-BAEF-2E45D0A47E49}" destId="{081FC553-B418-49B5-84F3-C9D2D18A73A1}" srcOrd="0" destOrd="0" parTransId="{DB92CB36-2364-4606-BA70-4EA6B46F0BBC}" sibTransId="{28991BEF-2769-4979-968E-A635270149FA}"/>
    <dgm:cxn modelId="{1023D2F9-E73E-44F9-AAAD-0BC911C73745}" type="presOf" srcId="{BED2DA9F-61BA-434B-BAEF-2E45D0A47E49}" destId="{132081C2-C01E-49CB-A1B9-A6B3D286FC2E}" srcOrd="0" destOrd="0" presId="urn:microsoft.com/office/officeart/2005/8/layout/default#1"/>
    <dgm:cxn modelId="{EEF21306-0679-4FCE-96EF-76F15197340E}" type="presOf" srcId="{081FC553-B418-49B5-84F3-C9D2D18A73A1}" destId="{FF22E07D-29A2-4AA9-B02B-3E86955C794D}" srcOrd="0" destOrd="0" presId="urn:microsoft.com/office/officeart/2005/8/layout/default#1"/>
    <dgm:cxn modelId="{7DF0F66F-EFEB-4E62-ABFC-1395EFF6AB51}" type="presParOf" srcId="{132081C2-C01E-49CB-A1B9-A6B3D286FC2E}" destId="{FF22E07D-29A2-4AA9-B02B-3E86955C794D}" srcOrd="0" destOrd="0" presId="urn:microsoft.com/office/officeart/2005/8/layout/default#1"/>
    <dgm:cxn modelId="{959124C9-6B49-438F-BA04-972188AFEAC4}" type="presParOf" srcId="{132081C2-C01E-49CB-A1B9-A6B3D286FC2E}" destId="{5BBEC0C5-46F7-4C71-A14F-2CCB7DBC1737}" srcOrd="1" destOrd="0" presId="urn:microsoft.com/office/officeart/2005/8/layout/default#1"/>
    <dgm:cxn modelId="{B3733A95-786D-4F02-93F8-663098A44A2B}" type="presParOf" srcId="{132081C2-C01E-49CB-A1B9-A6B3D286FC2E}" destId="{F0EC40B1-548A-48EA-A1EF-D3579E38135A}" srcOrd="2"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6578"/>
          </a:xfrm>
          <a:prstGeom prst="rect">
            <a:avLst/>
          </a:prstGeom>
        </p:spPr>
        <p:txBody>
          <a:bodyPr vert="horz" lIns="91440" tIns="45720" rIns="91440" bIns="45720" rtlCol="0"/>
          <a:lstStyle>
            <a:lvl1pPr algn="r">
              <a:defRPr sz="1200"/>
            </a:lvl1pPr>
          </a:lstStyle>
          <a:p>
            <a:fld id="{17962686-7490-4694-B7C3-94FA3E750939}" type="datetimeFigureOut">
              <a:rPr lang="en-US" smtClean="0"/>
              <a:pPr/>
              <a:t>3/29/2016</a:t>
            </a:fld>
            <a:endParaRPr lang="en-US"/>
          </a:p>
        </p:txBody>
      </p:sp>
      <p:sp>
        <p:nvSpPr>
          <p:cNvPr id="4" name="Footer Placeholder 3"/>
          <p:cNvSpPr>
            <a:spLocks noGrp="1"/>
          </p:cNvSpPr>
          <p:nvPr>
            <p:ph type="ftr" sz="quarter" idx="2"/>
          </p:nvPr>
        </p:nvSpPr>
        <p:spPr>
          <a:xfrm>
            <a:off x="1" y="8829822"/>
            <a:ext cx="2972421"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2"/>
            <a:ext cx="2972421" cy="466578"/>
          </a:xfrm>
          <a:prstGeom prst="rect">
            <a:avLst/>
          </a:prstGeom>
        </p:spPr>
        <p:txBody>
          <a:bodyPr vert="horz" lIns="91440" tIns="45720" rIns="91440" bIns="45720" rtlCol="0" anchor="b"/>
          <a:lstStyle>
            <a:lvl1pPr algn="r">
              <a:defRPr sz="1200"/>
            </a:lvl1pPr>
          </a:lstStyle>
          <a:p>
            <a:fld id="{EB1D0A5F-666B-4C97-A960-A4AA653AEDD0}" type="slidenum">
              <a:rPr lang="en-US" smtClean="0"/>
              <a:pPr/>
              <a:t>‹#›</a:t>
            </a:fld>
            <a:endParaRPr lang="en-US"/>
          </a:p>
        </p:txBody>
      </p:sp>
    </p:spTree>
    <p:extLst>
      <p:ext uri="{BB962C8B-B14F-4D97-AF65-F5344CB8AC3E}">
        <p14:creationId xmlns:p14="http://schemas.microsoft.com/office/powerpoint/2010/main" xmlns="" val="312500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D8AB1433-BF8B-45C5-81D6-089F21EECCF9}" type="datetimeFigureOut">
              <a:rPr lang="en-US" smtClean="0"/>
              <a:pPr/>
              <a:t>3/29/2016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E6530340-F5C0-43BA-9CC1-D63E860F355B}" type="slidenum">
              <a:rPr lang="en-US" smtClean="0"/>
              <a:pPr/>
              <a:t>‹#›</a:t>
            </a:fld>
            <a:endParaRPr lang="en-US"/>
          </a:p>
        </p:txBody>
      </p:sp>
    </p:spTree>
    <p:extLst>
      <p:ext uri="{BB962C8B-B14F-4D97-AF65-F5344CB8AC3E}">
        <p14:creationId xmlns:p14="http://schemas.microsoft.com/office/powerpoint/2010/main" xmlns=""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pPr/>
              <a:t>10</a:t>
            </a:fld>
            <a:endParaRPr lang="en-US"/>
          </a:p>
        </p:txBody>
      </p:sp>
    </p:spTree>
    <p:extLst>
      <p:ext uri="{BB962C8B-B14F-4D97-AF65-F5344CB8AC3E}">
        <p14:creationId xmlns:p14="http://schemas.microsoft.com/office/powerpoint/2010/main" xmlns="" val="615638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that you report to the DOE is always just a starting point.</a:t>
            </a:r>
          </a:p>
          <a:p>
            <a:r>
              <a:rPr lang="en-US" dirty="0" smtClean="0"/>
              <a:t>Always dig deeper into your data to determine how to best improve</a:t>
            </a:r>
            <a:r>
              <a:rPr lang="en-US" baseline="0" dirty="0" smtClean="0"/>
              <a:t> outcomes for students</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26</a:t>
            </a:fld>
            <a:endParaRPr lang="en-US"/>
          </a:p>
        </p:txBody>
      </p:sp>
    </p:spTree>
    <p:extLst>
      <p:ext uri="{BB962C8B-B14F-4D97-AF65-F5344CB8AC3E}">
        <p14:creationId xmlns:p14="http://schemas.microsoft.com/office/powerpoint/2010/main" xmlns="" val="4220385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28</a:t>
            </a:fld>
            <a:endParaRPr lang="en-US"/>
          </a:p>
        </p:txBody>
      </p:sp>
    </p:spTree>
    <p:extLst>
      <p:ext uri="{BB962C8B-B14F-4D97-AF65-F5344CB8AC3E}">
        <p14:creationId xmlns:p14="http://schemas.microsoft.com/office/powerpoint/2010/main" xmlns="" val="3083490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assume that each student received</a:t>
            </a:r>
            <a:r>
              <a:rPr lang="en-US" baseline="0" dirty="0" smtClean="0"/>
              <a:t> on</a:t>
            </a:r>
            <a:r>
              <a:rPr lang="en-US" dirty="0" smtClean="0"/>
              <a:t> average OSS is 3 days – a very</a:t>
            </a:r>
            <a:r>
              <a:rPr lang="en-US" baseline="0" dirty="0" smtClean="0"/>
              <a:t> low average.</a:t>
            </a:r>
          </a:p>
          <a:p>
            <a:r>
              <a:rPr lang="en-US" baseline="0" dirty="0" smtClean="0"/>
              <a:t>SWD only – that’s 74,154 days of OSS, let’s round up to 75,000 because 219 of these students were expelled.</a:t>
            </a:r>
          </a:p>
          <a:p>
            <a:r>
              <a:rPr lang="en-US" baseline="0" dirty="0" smtClean="0"/>
              <a:t>Always looking for a WOW factor – that adds up to 412 years worth of school when divide those days by 180, the # of days in a typical school year.</a:t>
            </a:r>
          </a:p>
          <a:p>
            <a:r>
              <a:rPr lang="en-US" baseline="0" dirty="0" smtClean="0"/>
              <a:t>Imagine what that number is for all student.</a:t>
            </a:r>
          </a:p>
          <a:p>
            <a:r>
              <a:rPr lang="en-US" baseline="0" dirty="0" smtClean="0"/>
              <a:t>Do these students have properly implemented IEPs? </a:t>
            </a:r>
            <a:endParaRPr lang="en-US" dirty="0" smtClean="0"/>
          </a:p>
        </p:txBody>
      </p:sp>
      <p:sp>
        <p:nvSpPr>
          <p:cNvPr id="4" name="Slide Number Placeholder 3"/>
          <p:cNvSpPr>
            <a:spLocks noGrp="1"/>
          </p:cNvSpPr>
          <p:nvPr>
            <p:ph type="sldNum" sz="quarter" idx="10"/>
          </p:nvPr>
        </p:nvSpPr>
        <p:spPr/>
        <p:txBody>
          <a:bodyPr/>
          <a:lstStyle/>
          <a:p>
            <a:fld id="{E6530340-F5C0-43BA-9CC1-D63E860F355B}" type="slidenum">
              <a:rPr lang="en-US" smtClean="0"/>
              <a:pPr/>
              <a:t>29</a:t>
            </a:fld>
            <a:endParaRPr lang="en-US"/>
          </a:p>
        </p:txBody>
      </p:sp>
    </p:spTree>
    <p:extLst>
      <p:ext uri="{BB962C8B-B14F-4D97-AF65-F5344CB8AC3E}">
        <p14:creationId xmlns:p14="http://schemas.microsoft.com/office/powerpoint/2010/main" xmlns="" val="767047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32</a:t>
            </a:fld>
            <a:endParaRPr lang="en-US"/>
          </a:p>
        </p:txBody>
      </p:sp>
    </p:spTree>
    <p:extLst>
      <p:ext uri="{BB962C8B-B14F-4D97-AF65-F5344CB8AC3E}">
        <p14:creationId xmlns:p14="http://schemas.microsoft.com/office/powerpoint/2010/main" xmlns="" val="467857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Backgroun</a:t>
            </a:r>
            <a:r>
              <a:rPr lang="en-US" b="1" baseline="0" dirty="0" smtClean="0"/>
              <a:t>d on unreasonable delay </a:t>
            </a:r>
            <a:r>
              <a:rPr lang="en-US" baseline="0" dirty="0" smtClean="0"/>
              <a:t>- </a:t>
            </a:r>
            <a:r>
              <a:rPr lang="en-US" dirty="0" smtClean="0"/>
              <a:t>Waited</a:t>
            </a:r>
            <a:r>
              <a:rPr lang="en-US" baseline="0" dirty="0" smtClean="0"/>
              <a:t> 2 months until parent requested the meeting; student had been suspended 7 days during this 2 month period and district knew that student’s behaviors were related to his health condition (side effect of medicine was heightened aggression).</a:t>
            </a:r>
          </a:p>
          <a:p>
            <a:r>
              <a:rPr lang="en-US" b="1" dirty="0"/>
              <a:t>Background on no ABA therapy</a:t>
            </a:r>
            <a:r>
              <a:rPr lang="en-US" dirty="0"/>
              <a:t> – From April to October 2015, the student’s ABA services were not being accessed and/or provided (dispute about whether required in the home and not provided or outside the home and no transportation provided).  This lack of required related services would clearly hinder the student’s ability to meet his annual goals, which included behavioral-related goals, and the district was required to ensure that the student’s IEP Team revised the student’s IEP, as appropriate, to address “any lack of expected progress toward the annual goals.”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6530340-F5C0-43BA-9CC1-D63E860F355B}" type="slidenum">
              <a:rPr lang="en-US" smtClean="0"/>
              <a:pPr/>
              <a:t>34</a:t>
            </a:fld>
            <a:endParaRPr lang="en-US"/>
          </a:p>
        </p:txBody>
      </p:sp>
    </p:spTree>
    <p:extLst>
      <p:ext uri="{BB962C8B-B14F-4D97-AF65-F5344CB8AC3E}">
        <p14:creationId xmlns:p14="http://schemas.microsoft.com/office/powerpoint/2010/main" xmlns="" val="929788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State Board Rules define a BIP as “[a] plan for a child with disabilities, </a:t>
            </a:r>
            <a:r>
              <a:rPr lang="en-US" b="1" baseline="0" dirty="0" smtClean="0"/>
              <a:t>included in the IEP when appropriate</a:t>
            </a:r>
            <a:r>
              <a:rPr lang="en-US" baseline="0" dirty="0" smtClean="0"/>
              <a:t>, which uses positive behavior interventions, supports and other strategies to address challenging behaviors and enables the child to learn socially appropriate and responsible behavior in school and/or educational settings.” Ga. Bd. of Educ. R. 160-4-7-.21(7).  We found it was “appropriate” to include the BIP under the facts of the case as the BIP was referenced in various sections in the student’s IEP including the describing the student’s goals and objectives. We said that the “student’s FAPE as defined by his IEP could not be separated from his BIP.”</a:t>
            </a:r>
          </a:p>
          <a:p>
            <a:r>
              <a:rPr lang="en-US" b="1" baseline="0" dirty="0" smtClean="0"/>
              <a:t>Blanket refusal</a:t>
            </a:r>
            <a:r>
              <a:rPr lang="en-US" b="0" baseline="0" dirty="0" smtClean="0"/>
              <a:t> – District refused to consider parent’s request to retain the student in the sixth grade after he transferred from another state where they promoted him to seventh grade; We stated that “</a:t>
            </a:r>
            <a:r>
              <a:rPr lang="en-US" dirty="0"/>
              <a:t>since the student transferred to the district with a current special education eligibility and IEP, to the extent that a decision could be made regarding the student’s “placement” or “the assignment of a student to a specific grade level,” that decision would be made by the placement committee, which is the IEP Team.  </a:t>
            </a:r>
            <a:r>
              <a:rPr lang="en-US" i="1" dirty="0"/>
              <a:t>See </a:t>
            </a:r>
            <a:r>
              <a:rPr lang="en-US" dirty="0"/>
              <a:t>Ga. Bd. of Educ. R. 160-4-2-.11(1)(e), (3)(c)(7). Additionally, in determining the educational placement of the student, the district was required to ensure that the placement decision was made by “a group of persons, including the parents, and other persons knowledgeable about the [student], the meaning of evaluation data, and the placement options.”  </a:t>
            </a:r>
            <a:r>
              <a:rPr lang="en-US" i="1" dirty="0"/>
              <a:t>See</a:t>
            </a:r>
            <a:r>
              <a:rPr lang="en-US" dirty="0"/>
              <a:t> 34 C.F.R. § 300.116(a)(1).  A district representative stated that “the [district’s] policy [   ] dictates that whatever the grade determined by the previous school [, the district] will honor the previous school’s grade level placement.”  The district representative also stated that, the IEP Team “will address placement as it relates to level of instructional support such as small group, additional support, etc.”  First, the district did not provide any policy that requires the district to honor a previous school’s grade level placement for any student.  Secondly, although the district representative parceled “placement” into specific grade assignment versus “level of instructional support,” when determining a student’s “level of instruction support” the IEP Team must base its decision on the unique needs of the student.  Special education, by definition, is “specially designed instruction, at no cost to the parents, to meet the unique needs of a [student] with a disability.”  34 C.F.R. § 300.39(a)(1).  Specially designed instruction means “adapting, as appropriate to the needs of an eligible [student], the content, methodology, or delivery of instruction to address the unique needs of the [student] that result from the [student’s] disability and to ensure access of the [student] to the general curriculum, so that the [student] can meet the educational standards within the jurisdiction of the public agency that apply to all children.”  34 C.F.R. § 300.39(b)(3).  Clearly, the “general curriculum” and “educational standards” that a student must access are based on the grade level that the student is assigned to.  Therefore, the grade level that the student was assigned to was a legitimate topic for the IEP Team to discuss.  In fact, the parent articulated reasons to retain the student in the sixth grade, and provided a district representative with a letter from the student’s therapist recommending retention.  However, neither the parent’s reasons nor the therapist’s letter were considered by the IEP Team.</a:t>
            </a:r>
            <a:endParaRPr lang="en-US" b="1"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35</a:t>
            </a:fld>
            <a:endParaRPr lang="en-US"/>
          </a:p>
        </p:txBody>
      </p:sp>
    </p:spTree>
    <p:extLst>
      <p:ext uri="{BB962C8B-B14F-4D97-AF65-F5344CB8AC3E}">
        <p14:creationId xmlns:p14="http://schemas.microsoft.com/office/powerpoint/2010/main" xmlns="" val="2153373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37</a:t>
            </a:fld>
            <a:endParaRPr lang="en-US"/>
          </a:p>
        </p:txBody>
      </p:sp>
    </p:spTree>
    <p:extLst>
      <p:ext uri="{BB962C8B-B14F-4D97-AF65-F5344CB8AC3E}">
        <p14:creationId xmlns:p14="http://schemas.microsoft.com/office/powerpoint/2010/main" xmlns="" val="2554356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b="1" dirty="0" smtClean="0"/>
              <a:t>For the first two examples </a:t>
            </a:r>
            <a:r>
              <a:rPr lang="en-US" dirty="0" smtClean="0"/>
              <a:t>- From the same district</a:t>
            </a:r>
            <a:r>
              <a:rPr lang="en-US" baseline="0" dirty="0" smtClean="0"/>
              <a:t> and filed at same time; found that district had appropriate procedures to address this but did not follow: “</a:t>
            </a:r>
            <a:r>
              <a:rPr lang="en-US" dirty="0" smtClean="0"/>
              <a:t>If a parent requests an immediate psychological evaluation or referral to special education bypassing the SST process: Explain the state commitment regarding SST to the parents.  If the parent is not in agreement for the student to be involved in the SST process, an immediate referral for testing will be made by staff and the Consent to Evaluate signed.  District</a:t>
            </a:r>
            <a:r>
              <a:rPr lang="en-US" baseline="0" dirty="0" smtClean="0"/>
              <a:t> </a:t>
            </a:r>
            <a:r>
              <a:rPr lang="en-US" dirty="0" smtClean="0"/>
              <a:t>will determine interventions, if any, required by the student during this evaluation period”</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40</a:t>
            </a:fld>
            <a:endParaRPr lang="en-US"/>
          </a:p>
        </p:txBody>
      </p:sp>
    </p:spTree>
    <p:extLst>
      <p:ext uri="{BB962C8B-B14F-4D97-AF65-F5344CB8AC3E}">
        <p14:creationId xmlns:p14="http://schemas.microsoft.com/office/powerpoint/2010/main" xmlns="" val="4120925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42</a:t>
            </a:fld>
            <a:endParaRPr lang="en-US"/>
          </a:p>
        </p:txBody>
      </p:sp>
    </p:spTree>
    <p:extLst>
      <p:ext uri="{BB962C8B-B14F-4D97-AF65-F5344CB8AC3E}">
        <p14:creationId xmlns:p14="http://schemas.microsoft.com/office/powerpoint/2010/main" xmlns="" val="2275386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parent made a written request for a psychological evaluation of the student on November 10, 2014, after the district determined in an RTI meeting that the student did not “categorically qualify for special education.”  In a November 16, 2014, letter from the district’s associate superintendent, the parent was informed that the district would not conduct a psychological evaluation of the student because it had been less than one year since the parent had a private evaluation performed and the student appeared to be performing on grade level. While these may or may not be appropriate reasons to deny an evaluation, the letter does not reference or include procedural safeguards; a description of how the procedural safeguards can be obtained; sources for the parent to contact to obtain assistance in understanding the IDEA regulations; a description of other options that the IEP Team considered and the reasons why those options were rejected; or a description of other factors that are relevant to the agency’s proposal or refusal. </a:t>
            </a:r>
            <a:r>
              <a:rPr lang="en-US" i="1" dirty="0"/>
              <a:t>See </a:t>
            </a:r>
            <a:r>
              <a:rPr lang="en-US" dirty="0"/>
              <a:t>34 C.F.R. 300.503(b). </a:t>
            </a:r>
          </a:p>
          <a:p>
            <a:r>
              <a:rPr lang="en-US" dirty="0"/>
              <a:t> </a:t>
            </a:r>
          </a:p>
          <a:p>
            <a:r>
              <a:rPr lang="en-US" b="1" dirty="0"/>
              <a:t>Case related to parent request for AT evaluation  - </a:t>
            </a:r>
            <a:r>
              <a:rPr lang="en-US" dirty="0"/>
              <a:t>With regard to the AT evaluation, the minutes of the October 19, 2015, IEP Team meeting document the following: “[The parents] would also like a comprehensive [Assistive Technology (AT)] evaluation to meet her individualized needs.  The district is stating they will be doing an AT assessment.”  Therefore, the record is clear that the parents were requesting an AT </a:t>
            </a:r>
            <a:r>
              <a:rPr lang="en-US" i="1" dirty="0"/>
              <a:t>evaluation</a:t>
            </a:r>
            <a:r>
              <a:rPr lang="en-US" dirty="0"/>
              <a:t> and not an AT assessment or AT checklist.  Thus, since the district refused to provide an AT evaluation, the district was required to provide to the parent prior written notice that met the guidelines above.  No such notice was provided.</a:t>
            </a:r>
          </a:p>
        </p:txBody>
      </p:sp>
      <p:sp>
        <p:nvSpPr>
          <p:cNvPr id="4" name="Slide Number Placeholder 3"/>
          <p:cNvSpPr>
            <a:spLocks noGrp="1"/>
          </p:cNvSpPr>
          <p:nvPr>
            <p:ph type="sldNum" sz="quarter" idx="10"/>
          </p:nvPr>
        </p:nvSpPr>
        <p:spPr/>
        <p:txBody>
          <a:bodyPr/>
          <a:lstStyle/>
          <a:p>
            <a:fld id="{E6530340-F5C0-43BA-9CC1-D63E860F355B}" type="slidenum">
              <a:rPr lang="en-US" smtClean="0"/>
              <a:pPr/>
              <a:t>44</a:t>
            </a:fld>
            <a:endParaRPr lang="en-US"/>
          </a:p>
        </p:txBody>
      </p:sp>
    </p:spTree>
    <p:extLst>
      <p:ext uri="{BB962C8B-B14F-4D97-AF65-F5344CB8AC3E}">
        <p14:creationId xmlns:p14="http://schemas.microsoft.com/office/powerpoint/2010/main" xmlns="" val="4065933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Due Process Hearings – FY 2016</a:t>
            </a:r>
            <a:r>
              <a:rPr lang="en-US" b="1" baseline="0" dirty="0" smtClean="0"/>
              <a:t> Data YTD (as of 2/23/16)</a:t>
            </a:r>
          </a:p>
          <a:p>
            <a:r>
              <a:rPr lang="en-US" b="1" dirty="0" smtClean="0"/>
              <a:t>94 Total Due Process Hearing Requests</a:t>
            </a:r>
            <a:r>
              <a:rPr lang="en-US" b="1" baseline="0" dirty="0" smtClean="0"/>
              <a:t> </a:t>
            </a:r>
            <a:r>
              <a:rPr lang="en-US" b="1" dirty="0" smtClean="0"/>
              <a:t>	</a:t>
            </a:r>
          </a:p>
          <a:p>
            <a:pPr lvl="1"/>
            <a:r>
              <a:rPr lang="en-US" dirty="0" smtClean="0"/>
              <a:t> </a:t>
            </a:r>
            <a:r>
              <a:rPr lang="en-US" b="1" dirty="0" smtClean="0"/>
              <a:t>4</a:t>
            </a:r>
            <a:r>
              <a:rPr lang="en-US" dirty="0" smtClean="0"/>
              <a:t> Dismissed for failure to appear or insufficiency</a:t>
            </a:r>
          </a:p>
          <a:p>
            <a:pPr lvl="1"/>
            <a:r>
              <a:rPr lang="en-US" b="1" dirty="0" smtClean="0"/>
              <a:t>44 </a:t>
            </a:r>
            <a:r>
              <a:rPr lang="en-US" dirty="0" smtClean="0"/>
              <a:t>Dismissed after successful mediation, resolution session, or other settlement agreement	</a:t>
            </a:r>
          </a:p>
          <a:p>
            <a:pPr lvl="1"/>
            <a:r>
              <a:rPr lang="en-US" b="1" dirty="0" smtClean="0"/>
              <a:t>24 </a:t>
            </a:r>
            <a:r>
              <a:rPr lang="en-US" dirty="0" smtClean="0"/>
              <a:t>Withdrawn by parents or district	</a:t>
            </a:r>
          </a:p>
          <a:p>
            <a:pPr lvl="1"/>
            <a:r>
              <a:rPr lang="en-US" b="1" dirty="0" smtClean="0">
                <a:solidFill>
                  <a:srgbClr val="FF0000"/>
                </a:solidFill>
              </a:rPr>
              <a:t>0 </a:t>
            </a:r>
            <a:r>
              <a:rPr lang="en-US" dirty="0" smtClean="0">
                <a:solidFill>
                  <a:srgbClr val="FF0000"/>
                </a:solidFill>
              </a:rPr>
              <a:t>No court</a:t>
            </a:r>
            <a:r>
              <a:rPr lang="en-US" baseline="0" dirty="0" smtClean="0">
                <a:solidFill>
                  <a:srgbClr val="FF0000"/>
                </a:solidFill>
              </a:rPr>
              <a:t> rulings yet</a:t>
            </a:r>
            <a:endParaRPr lang="en-US" dirty="0" smtClean="0"/>
          </a:p>
          <a:p>
            <a:pPr lvl="1"/>
            <a:r>
              <a:rPr lang="en-US" b="1" dirty="0" smtClean="0"/>
              <a:t>22 </a:t>
            </a:r>
            <a:r>
              <a:rPr lang="en-US" dirty="0" smtClean="0"/>
              <a:t>pending</a:t>
            </a:r>
            <a:endParaRPr lang="en-US" b="1" dirty="0" smtClean="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12</a:t>
            </a:fld>
            <a:endParaRPr lang="en-US"/>
          </a:p>
        </p:txBody>
      </p:sp>
    </p:spTree>
    <p:extLst>
      <p:ext uri="{BB962C8B-B14F-4D97-AF65-F5344CB8AC3E}">
        <p14:creationId xmlns:p14="http://schemas.microsoft.com/office/powerpoint/2010/main" xmlns="" val="2650224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61,141 Students reported as being on Tier 3 of SST</a:t>
            </a:r>
          </a:p>
          <a:p>
            <a:endParaRPr lang="en-US" dirty="0" smtClean="0"/>
          </a:p>
          <a:p>
            <a:r>
              <a:rPr lang="en-US" dirty="0" smtClean="0"/>
              <a:t>66,210 initial referrals to Special education </a:t>
            </a:r>
          </a:p>
          <a:p>
            <a:endParaRPr lang="en-US" dirty="0"/>
          </a:p>
          <a:p>
            <a:r>
              <a:rPr lang="en-US" dirty="0" smtClean="0"/>
              <a:t>Where are these 5,069 students?</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45</a:t>
            </a:fld>
            <a:endParaRPr lang="en-US"/>
          </a:p>
        </p:txBody>
      </p:sp>
    </p:spTree>
    <p:extLst>
      <p:ext uri="{BB962C8B-B14F-4D97-AF65-F5344CB8AC3E}">
        <p14:creationId xmlns:p14="http://schemas.microsoft.com/office/powerpoint/2010/main" xmlns="" val="3620138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Second Example </a:t>
            </a:r>
            <a:r>
              <a:rPr lang="en-US" dirty="0"/>
              <a:t>- The district allegedly submitted the notice of meeting for the November 10, 2015, IEP Team meeting on October 30, 2015, by giving the notice to the student, and then realized, on November 9, 2015, that the notice of meeting had not been returned. While the district asserts that the parent “agreed” for the meeting to be conducted in her absence, the record shows that the parent was virtually given no choice due to the district’s failings. </a:t>
            </a:r>
          </a:p>
        </p:txBody>
      </p:sp>
      <p:sp>
        <p:nvSpPr>
          <p:cNvPr id="4" name="Slide Number Placeholder 3"/>
          <p:cNvSpPr>
            <a:spLocks noGrp="1"/>
          </p:cNvSpPr>
          <p:nvPr>
            <p:ph type="sldNum" sz="quarter" idx="10"/>
          </p:nvPr>
        </p:nvSpPr>
        <p:spPr/>
        <p:txBody>
          <a:bodyPr/>
          <a:lstStyle/>
          <a:p>
            <a:fld id="{E6530340-F5C0-43BA-9CC1-D63E860F355B}" type="slidenum">
              <a:rPr lang="en-US" smtClean="0"/>
              <a:pPr/>
              <a:t>48</a:t>
            </a:fld>
            <a:endParaRPr lang="en-US"/>
          </a:p>
        </p:txBody>
      </p:sp>
    </p:spTree>
    <p:extLst>
      <p:ext uri="{BB962C8B-B14F-4D97-AF65-F5344CB8AC3E}">
        <p14:creationId xmlns:p14="http://schemas.microsoft.com/office/powerpoint/2010/main" xmlns="" val="2869000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First example - </a:t>
            </a:r>
            <a:r>
              <a:rPr lang="en-US" dirty="0"/>
              <a:t>Here, the record indicates that the parent did not receive a copy of the student’s November 10, 2015, IEP until December 23, 2015, which was after she filed the instant formal complaint and the district’s special education director contacted her.  While the IDEA does not specify the exact timeframe in which a district must provide the parent with a copy of a student’s IEP, it is not reasonable for a district to over 40 days after an IEP Team meeting before providing a parent with a copy of a student’s IEP, especially considering that the parent was not in attendance at the IEP Team meeting due to the failings of the district.  Such lapse in time, with no excuse from the district, is not in line with the spirit of the IDEA or state special education rules.</a:t>
            </a:r>
          </a:p>
          <a:p>
            <a:r>
              <a:rPr lang="en-US" b="1" dirty="0"/>
              <a:t>Second example</a:t>
            </a:r>
            <a:r>
              <a:rPr lang="en-US" dirty="0"/>
              <a:t> – Here, the district acknowledges that the parent did not receive a copy of the October 6, 2015, IEP until the parent met with the student’s principal on November 18, 2015, approximately 43 days after the October 6, 2015, IEP Team meeting.  While the district is correct in stating that the IDEA does not require that a parent be provided a copy of the IEP within 10 days, it also does not state that a district can wait over 40 days to provide the parent with a copy of an IEP.  While the district states that the parent did not request the October 6, 2015, IEP, there is no requirement that a parent request an IEP, only that the district must give the parent a copy of the student’s IEP at no cost.  Also, the district’s reliance on the Access Rights regulation in IDEA which mirrors FERPA is misplaced.  While it is true that a parent’s request for records cannot take more than 45 days from the request, the regulation states that the public agency must comply with the request “without unnecessary delay.”  </a:t>
            </a:r>
            <a:r>
              <a:rPr lang="en-US" i="1" dirty="0"/>
              <a:t>See </a:t>
            </a:r>
            <a:r>
              <a:rPr lang="en-US" dirty="0"/>
              <a:t>34 C.F.R. § 300.613.  It is not reasonable for a district to wait 43 days before providing a parent with a copy of a student’s IEP, and such lapse in time, with no excuse from the district, is not in line with the spirit of the IDEA or state special education rules.  </a:t>
            </a:r>
          </a:p>
          <a:p>
            <a:endParaRPr lang="en-US" b="1"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49</a:t>
            </a:fld>
            <a:endParaRPr lang="en-US"/>
          </a:p>
        </p:txBody>
      </p:sp>
    </p:spTree>
    <p:extLst>
      <p:ext uri="{BB962C8B-B14F-4D97-AF65-F5344CB8AC3E}">
        <p14:creationId xmlns:p14="http://schemas.microsoft.com/office/powerpoint/2010/main" xmlns="" val="3664387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 what parent satisfaction means – train teachers and school staff</a:t>
            </a:r>
            <a:r>
              <a:rPr lang="en-US" baseline="0" dirty="0" smtClean="0"/>
              <a:t> – avoid legal issues</a:t>
            </a:r>
            <a:r>
              <a:rPr lang="en-US" dirty="0" smtClean="0"/>
              <a:t> </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51</a:t>
            </a:fld>
            <a:endParaRPr lang="en-US"/>
          </a:p>
        </p:txBody>
      </p:sp>
    </p:spTree>
    <p:extLst>
      <p:ext uri="{BB962C8B-B14F-4D97-AF65-F5344CB8AC3E}">
        <p14:creationId xmlns:p14="http://schemas.microsoft.com/office/powerpoint/2010/main" xmlns="" val="4223637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B22028-D1A8-47D9-B49F-2CEEA05223DB}" type="slidenum">
              <a:rPr lang="en-US" altLang="en-US">
                <a:latin typeface="Calibri" panose="020F0502020204030204" pitchFamily="34" charset="0"/>
              </a:rPr>
              <a:pPr eaLnBrk="1" hangingPunct="1"/>
              <a:t>54</a:t>
            </a:fld>
            <a:endParaRPr lang="en-US" altLang="en-US">
              <a:latin typeface="Calibri" panose="020F0502020204030204" pitchFamily="34" charset="0"/>
            </a:endParaRPr>
          </a:p>
        </p:txBody>
      </p:sp>
    </p:spTree>
    <p:extLst>
      <p:ext uri="{BB962C8B-B14F-4D97-AF65-F5344CB8AC3E}">
        <p14:creationId xmlns:p14="http://schemas.microsoft.com/office/powerpoint/2010/main" xmlns="" val="812312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a:t>
            </a:r>
            <a:r>
              <a:rPr lang="en-US" baseline="0" dirty="0" smtClean="0"/>
              <a:t> had interfering behaviors such as biting, hitting, spitting, elopement and for first school year, no data on student’s behavior and BIP not implemented.  District’s FBAs were invalid because district did not collect accurate and reliable data (ABC form contained dates that were a Sunday and times when student was not at school; consequences on the data sheet were the staff’s reaction to the behavior and not the effect of the student’s behavior on his environment; did not treat each incidence of behavior separately).  In turn, the district’s BIPs did not provide effective strategies to address the functions of the student’s behaviors. All the errors over the 2 school years, including failure to consider behavior recommendations from private therapists, resulted in failure to timely address the student’s behaviors.</a:t>
            </a:r>
          </a:p>
          <a:p>
            <a:r>
              <a:rPr lang="en-US" baseline="0" dirty="0" smtClean="0"/>
              <a:t>AT – Nonverbal student with no functional means of communicating had no AT evaluation and no AT device for 2 years and when district provided AT device it chose one with “static display” as opposed to a “dynamic display” (like an iPad).</a:t>
            </a:r>
          </a:p>
        </p:txBody>
      </p:sp>
      <p:sp>
        <p:nvSpPr>
          <p:cNvPr id="4" name="Slide Number Placeholder 3"/>
          <p:cNvSpPr>
            <a:spLocks noGrp="1"/>
          </p:cNvSpPr>
          <p:nvPr>
            <p:ph type="sldNum" sz="quarter" idx="10"/>
          </p:nvPr>
        </p:nvSpPr>
        <p:spPr/>
        <p:txBody>
          <a:bodyPr/>
          <a:lstStyle/>
          <a:p>
            <a:fld id="{E6530340-F5C0-43BA-9CC1-D63E860F355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xmlns="" val="3997652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IEP – court noted that the district’s program provide the student with no more than a “de </a:t>
            </a:r>
            <a:r>
              <a:rPr lang="en-US" baseline="0" dirty="0" err="1" smtClean="0"/>
              <a:t>minimis</a:t>
            </a:r>
            <a:r>
              <a:rPr lang="en-US" baseline="0" dirty="0" smtClean="0"/>
              <a:t> educational benefit.”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Objectives not addressing functional needs – no toileting goals or data on toileting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Student did not master any IEP objectives in a school year; When private behavior therapist recommended 40 IEP objectives and district’s behavior specialist recommended 23, the IEP Team chose the 12 goals the teacher put in the draft IEP without modification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Data – showed limited number of trials and a low rate of instructional demands; district only produced data for 6 out of 12 IEP objectives in first semester and 8 out of 12 objectives for the entire year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Court constantly emphasized how the district did not implement any of the recommendations by two different behavior therapist even after the district’s program was not working. District stated that they did not need any help with its programming.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Simple supports – no communicational system in place; no skills assessment (such as the ABLLS) had been used to select skills for student’s instruction; systematic preference assessments were not used toe determined preferred items for use as </a:t>
            </a:r>
            <a:r>
              <a:rPr lang="en-US" baseline="0" dirty="0" err="1" smtClean="0"/>
              <a:t>reinforcers</a:t>
            </a:r>
            <a:r>
              <a:rPr lang="en-US" baseline="0" dirty="0" smtClean="0"/>
              <a:t>; </a:t>
            </a:r>
            <a:r>
              <a:rPr lang="en-US" baseline="0" dirty="0" err="1" smtClean="0"/>
              <a:t>reinforcers</a:t>
            </a:r>
            <a:r>
              <a:rPr lang="en-US" baseline="0" dirty="0" smtClean="0"/>
              <a:t> were not delivered following appropriate behavior; no visual supports (like individualized schedule, visual timer or token board); no systematic prompting sequence was used; instruction was </a:t>
            </a:r>
            <a:r>
              <a:rPr lang="en-US" baseline="0" dirty="0" err="1" smtClean="0"/>
              <a:t>primarly</a:t>
            </a:r>
            <a:r>
              <a:rPr lang="en-US" baseline="0" dirty="0" smtClean="0"/>
              <a:t> in small groups via the active board rather than one-on-one</a:t>
            </a:r>
            <a:endParaRPr lang="en-US" dirty="0" smtClean="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xmlns="" val="4112580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Private behavior</a:t>
            </a:r>
            <a:r>
              <a:rPr lang="en-US" b="1" baseline="0" dirty="0" smtClean="0"/>
              <a:t> management services - $11,914.75</a:t>
            </a:r>
          </a:p>
          <a:p>
            <a:r>
              <a:rPr lang="en-US" baseline="0" dirty="0" smtClean="0"/>
              <a:t>Sole development of student’s educational program by private behavior group from Feb 2016 through December 2017 (year round). From December 1, 2017 through July 31, 2019, district assumes responsibility for program development and implementation in collaboration with private behavior therapist who supervises up to 7 hours per week. Even with district takes responsibility it must be 35 hours a week of school based instruction for 50 weeks per year (year round). Court said that a highly intensive educational program is necessary to compensate for the past 2 ½ years of receiving no more than de </a:t>
            </a:r>
            <a:r>
              <a:rPr lang="en-US" baseline="0" dirty="0" err="1" smtClean="0"/>
              <a:t>minimis</a:t>
            </a:r>
            <a:r>
              <a:rPr lang="en-US" baseline="0" dirty="0" smtClean="0"/>
              <a:t> educational benefit from district's program.</a:t>
            </a:r>
          </a:p>
          <a:p>
            <a:r>
              <a:rPr lang="en-US" baseline="0" dirty="0" smtClean="0"/>
              <a:t>35 hours per week of school-based one-on-one instruction in a distraction-free environment for 18 months (may gradually increase to small group instruction) by 2 BCBA therapists</a:t>
            </a:r>
          </a:p>
          <a:p>
            <a:r>
              <a:rPr lang="en-US" baseline="0" dirty="0" smtClean="0"/>
              <a:t>Private therapist must work with district to ensure student meets all requirements of the GAA curriculum</a:t>
            </a:r>
          </a:p>
          <a:p>
            <a:r>
              <a:rPr lang="en-US" baseline="0" dirty="0" smtClean="0"/>
              <a:t>Private therapist required to share data on student’s progress with district weekly and hold meetings on quarterly basis with district and parent with more in-depth review of relevant data and discuss any concerns. This is in addition to student’s IEP meetings.</a:t>
            </a:r>
          </a:p>
          <a:p>
            <a:r>
              <a:rPr lang="en-US" baseline="0" dirty="0" smtClean="0"/>
              <a:t>Home based services for 15 hours a week to gradually decrease to 1 hour per month ending on December 1, 2017.</a:t>
            </a:r>
          </a:p>
          <a:p>
            <a:r>
              <a:rPr lang="en-US" baseline="0" dirty="0" smtClean="0"/>
              <a:t>Private group will transition development and implementation of programs in beginning of 2017-2018 school year until December 1, 2017</a:t>
            </a:r>
          </a:p>
          <a:p>
            <a:endParaRPr lang="en-US" baseline="0" dirty="0" smtClean="0"/>
          </a:p>
          <a:p>
            <a:r>
              <a:rPr lang="en-US" baseline="0" dirty="0" smtClean="0"/>
              <a:t>Costs (rates are up to $150 per hour for instructional time and $80 per hour for travel time with 1 hour per day provided at no cost; travel for each staff cannot exceed $240 per day) (home based services at rate of $95 per hour including travel time)</a:t>
            </a:r>
          </a:p>
          <a:p>
            <a:r>
              <a:rPr lang="en-US" baseline="0" dirty="0" smtClean="0"/>
              <a:t>Initial Program development (including initial assessments) – up to 40 hours of their time = $6,000</a:t>
            </a:r>
          </a:p>
          <a:p>
            <a:r>
              <a:rPr lang="en-US" baseline="0" dirty="0" smtClean="0"/>
              <a:t>Further program development – up to 8 hours per week (Feb 16 – Nov 17 = 86 weeks = 688 hours) = $103,200</a:t>
            </a:r>
          </a:p>
          <a:p>
            <a:r>
              <a:rPr lang="en-US" baseline="0" dirty="0" smtClean="0"/>
              <a:t>Implementation – 2 master level BCBAs for 35 hours a week for 18 months = 378,000 x 2 = $756,000</a:t>
            </a:r>
          </a:p>
          <a:p>
            <a:r>
              <a:rPr lang="en-US" baseline="0" dirty="0" smtClean="0"/>
              <a:t>Supervision – doctoral level BCBA for up to 7 hours per week for 18 months = </a:t>
            </a:r>
          </a:p>
          <a:p>
            <a:r>
              <a:rPr lang="en-US" baseline="0" dirty="0" smtClean="0"/>
              <a:t>Monitoring – Up to 7 hours per week until December 1, 2018, then up to 7 hours per month</a:t>
            </a:r>
          </a:p>
          <a:p>
            <a:r>
              <a:rPr lang="en-US" baseline="0" dirty="0" smtClean="0"/>
              <a:t>Attendance at quarterly and IEP meetings – all meetings held through July 31, 2019</a:t>
            </a:r>
          </a:p>
          <a:p>
            <a:r>
              <a:rPr lang="en-US" baseline="0" dirty="0" smtClean="0"/>
              <a:t>Parent Training – Jan 2016 through December 1, 2017, as needed (up to 12 hours per year)</a:t>
            </a:r>
          </a:p>
          <a:p>
            <a:r>
              <a:rPr lang="en-US" baseline="0" dirty="0" smtClean="0"/>
              <a:t>Home based services – March 2016 through December 1, 2017 (15 hours per week for 2 weeks, 10 hours per week for 2 weeks, 5 hours per week for 2 weeks, 1 hour per week for 1 month, and 1 hour per month)</a:t>
            </a:r>
          </a:p>
        </p:txBody>
      </p:sp>
      <p:sp>
        <p:nvSpPr>
          <p:cNvPr id="4" name="Slide Number Placeholder 3"/>
          <p:cNvSpPr>
            <a:spLocks noGrp="1"/>
          </p:cNvSpPr>
          <p:nvPr>
            <p:ph type="sldNum" sz="quarter" idx="10"/>
          </p:nvPr>
        </p:nvSpPr>
        <p:spPr/>
        <p:txBody>
          <a:bodyPr/>
          <a:lstStyle/>
          <a:p>
            <a:fld id="{E6530340-F5C0-43BA-9CC1-D63E860F355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xmlns="" val="2857462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FY 2015 – 120 complaints filed;</a:t>
            </a:r>
            <a:r>
              <a:rPr lang="en-US" baseline="0" dirty="0" smtClean="0"/>
              <a:t> 58 in compliance; 30 not in compliance; 32 withdrawn</a:t>
            </a:r>
            <a:endParaRPr lang="en-US" dirty="0"/>
          </a:p>
        </p:txBody>
      </p:sp>
      <p:sp>
        <p:nvSpPr>
          <p:cNvPr id="4" name="Slide Number Placeholder 3"/>
          <p:cNvSpPr>
            <a:spLocks noGrp="1"/>
          </p:cNvSpPr>
          <p:nvPr>
            <p:ph type="sldNum" sz="quarter" idx="10"/>
          </p:nvPr>
        </p:nvSpPr>
        <p:spPr/>
        <p:txBody>
          <a:bodyPr/>
          <a:lstStyle/>
          <a:p>
            <a:fld id="{323F11BE-DE79-4CBA-9214-88DAF984691D}" type="slidenum">
              <a:rPr lang="en-US" smtClean="0"/>
              <a:pPr/>
              <a:t>19</a:t>
            </a:fld>
            <a:endParaRPr lang="en-US"/>
          </a:p>
        </p:txBody>
      </p:sp>
    </p:spTree>
    <p:extLst>
      <p:ext uri="{BB962C8B-B14F-4D97-AF65-F5344CB8AC3E}">
        <p14:creationId xmlns:p14="http://schemas.microsoft.com/office/powerpoint/2010/main" xmlns="" val="980543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FY</a:t>
            </a:r>
            <a:r>
              <a:rPr lang="en-US" baseline="0" dirty="0" smtClean="0"/>
              <a:t> 2016 YTD (as of 2/23/16) – 77 complaints filed; 31 in compliance; 16 withdrawn; 14 out of compliance; 16 pending</a:t>
            </a:r>
            <a:endParaRPr lang="en-US" dirty="0"/>
          </a:p>
        </p:txBody>
      </p:sp>
      <p:sp>
        <p:nvSpPr>
          <p:cNvPr id="4" name="Slide Number Placeholder 3"/>
          <p:cNvSpPr>
            <a:spLocks noGrp="1"/>
          </p:cNvSpPr>
          <p:nvPr>
            <p:ph type="sldNum" sz="quarter" idx="10"/>
          </p:nvPr>
        </p:nvSpPr>
        <p:spPr/>
        <p:txBody>
          <a:bodyPr/>
          <a:lstStyle/>
          <a:p>
            <a:fld id="{323F11BE-DE79-4CBA-9214-88DAF984691D}" type="slidenum">
              <a:rPr lang="en-US" smtClean="0"/>
              <a:pPr/>
              <a:t>20</a:t>
            </a:fld>
            <a:endParaRPr lang="en-US"/>
          </a:p>
        </p:txBody>
      </p:sp>
    </p:spTree>
    <p:extLst>
      <p:ext uri="{BB962C8B-B14F-4D97-AF65-F5344CB8AC3E}">
        <p14:creationId xmlns:p14="http://schemas.microsoft.com/office/powerpoint/2010/main" xmlns="" val="3202951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Incorrect service</a:t>
            </a:r>
            <a:r>
              <a:rPr lang="en-US" b="1" baseline="0" dirty="0" smtClean="0"/>
              <a:t> model </a:t>
            </a:r>
            <a:r>
              <a:rPr lang="en-US" baseline="0" dirty="0" smtClean="0"/>
              <a:t>– </a:t>
            </a:r>
            <a:r>
              <a:rPr lang="en-US" b="1" baseline="0" dirty="0" smtClean="0"/>
              <a:t>Example 1</a:t>
            </a:r>
            <a:r>
              <a:rPr lang="en-US" baseline="0" dirty="0" smtClean="0"/>
              <a:t> - Student’s January 2015 </a:t>
            </a:r>
            <a:r>
              <a:rPr lang="en-US" dirty="0"/>
              <a:t>IEP required the student to receive (1) 40-minute session daily of resource instruction by a special education teacher for language arts; and (1) 45-minute session daily of resource instruction by a special education teacher for mathematics, the record shows that, from August 5, 2015, until September 1, 2015, the student was receiving co-taught instruction for mathematics and language arts in a general education classroom; </a:t>
            </a:r>
            <a:r>
              <a:rPr lang="en-US" b="1" dirty="0"/>
              <a:t>Example 2</a:t>
            </a:r>
            <a:r>
              <a:rPr lang="en-US" dirty="0"/>
              <a:t> - Student’s elementary school December 2014 annual IEP required student to receive small group instruction for all academic, including Science and Social Studies, but from August to December 2015 receive co-taught Science and Social Studies.</a:t>
            </a:r>
          </a:p>
          <a:p>
            <a:r>
              <a:rPr lang="en-US" b="1" dirty="0"/>
              <a:t>Absence of certified personnel </a:t>
            </a:r>
            <a:r>
              <a:rPr lang="en-US" dirty="0"/>
              <a:t>– </a:t>
            </a:r>
            <a:r>
              <a:rPr lang="en-US" b="1" dirty="0"/>
              <a:t>Example 1</a:t>
            </a:r>
            <a:r>
              <a:rPr lang="en-US" dirty="0"/>
              <a:t> - The district was out of compliance based on lack of documentation and insufficiency of evidence regarding (1) the assignment of substitute teachers or other teachers to provide instruction during a special education teachers’ prolonged period of absence (10 or more consecutive days), and (2) the extent of the substitute teachers’ knowledge of his/her responsibilities related to implementing students’ IEPs; </a:t>
            </a:r>
            <a:r>
              <a:rPr lang="en-US" b="1" dirty="0"/>
              <a:t>Example 2 </a:t>
            </a:r>
            <a:r>
              <a:rPr lang="en-US" dirty="0"/>
              <a:t>- Once the co-taught positions in Science/Social Studies became vacant on October 1, 2015, the district did not replace a teacher for that position until nearly three months later and the district was unable to provide coverage by substitute teachers during a large portion of the first semester. While substitute teachers may be provided on a short-term basis, this student did not receive the specialized instruction or classroom/testing accommodations outlined in his IEP for a significant portion of the school year.</a:t>
            </a:r>
          </a:p>
          <a:p>
            <a:pPr defTabSz="928299">
              <a:defRPr/>
            </a:pPr>
            <a:r>
              <a:rPr lang="en-US" b="1" dirty="0"/>
              <a:t>Inadequate special education services </a:t>
            </a:r>
            <a:r>
              <a:rPr lang="en-US" dirty="0"/>
              <a:t> - </a:t>
            </a:r>
            <a:r>
              <a:rPr lang="en-US" b="1" dirty="0"/>
              <a:t>Little to no special education services while serving 19 days of ISS - </a:t>
            </a:r>
            <a:r>
              <a:rPr lang="en-US" dirty="0"/>
              <a:t>Documentation from the ISS Special Education Case Manager’s Log indicates that the student was seen by a teacher on 19 of the days that he was assigned to ISS and the length of time and number of teachers meeting with the student varied from five minutes to thirty minutes and from one to three contacts per day for an average of two times per day and nine minutes per visit.  These limited services were not adequate when compared to the student’s November and February IEPs, which stated that he was to receive 30 minutes of behavioral intervention instruction in a separate class twice weekly, 1 hour of language arts instruction in a separate class 5 times weekly, and 1 hour each of mathematics, science, and social studies in a co-taught class 5 times weekly.</a:t>
            </a:r>
            <a:endParaRPr lang="en-US" b="1"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22</a:t>
            </a:fld>
            <a:endParaRPr lang="en-US"/>
          </a:p>
        </p:txBody>
      </p:sp>
    </p:spTree>
    <p:extLst>
      <p:ext uri="{BB962C8B-B14F-4D97-AF65-F5344CB8AC3E}">
        <p14:creationId xmlns:p14="http://schemas.microsoft.com/office/powerpoint/2010/main" xmlns="" val="939633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8299">
              <a:defRPr/>
            </a:pPr>
            <a:r>
              <a:rPr lang="en-US" b="1" dirty="0" smtClean="0"/>
              <a:t>Lack</a:t>
            </a:r>
            <a:r>
              <a:rPr lang="en-US" b="1" baseline="0" dirty="0" smtClean="0"/>
              <a:t> of documentation – Example 1 </a:t>
            </a:r>
            <a:r>
              <a:rPr lang="en-US" baseline="0" dirty="0" smtClean="0"/>
              <a:t>- </a:t>
            </a:r>
            <a:r>
              <a:rPr lang="en-US" dirty="0" smtClean="0"/>
              <a:t>No documentation of use of strategies required in student’s BIP; </a:t>
            </a:r>
            <a:r>
              <a:rPr lang="en-US" b="1" dirty="0" smtClean="0"/>
              <a:t>Example 2 - </a:t>
            </a:r>
            <a:r>
              <a:rPr lang="en-US" dirty="0"/>
              <a:t>The district has not provided any documentation to indicate that the classroom testing accommodations designated in the student’s IEP Student Supports (including preferential seating, explain/paraphrase the directions for clarity, extend time and a half, and frequent monitored breaks) have been offered and/or provided to the student during the school day.</a:t>
            </a:r>
          </a:p>
          <a:p>
            <a:pPr marL="0" lvl="1" defTabSz="928299">
              <a:defRPr/>
            </a:pPr>
            <a:r>
              <a:rPr lang="en-US" b="1" dirty="0"/>
              <a:t>Lack of progress reports – Example 1 – </a:t>
            </a:r>
            <a:r>
              <a:rPr lang="en-US" dirty="0"/>
              <a:t>Failure to provide progress reports every 9 weeks; failure to produce the progress reports during investigation; failure to provide progress monitoring data</a:t>
            </a:r>
          </a:p>
          <a:p>
            <a:pPr marL="0" lvl="1" defTabSz="928299">
              <a:defRPr/>
            </a:pPr>
            <a:r>
              <a:rPr lang="en-US" b="1" dirty="0"/>
              <a:t>Associated Confidentiality violations </a:t>
            </a:r>
            <a:r>
              <a:rPr lang="en-US" dirty="0"/>
              <a:t>– </a:t>
            </a:r>
            <a:r>
              <a:rPr lang="en-US" b="1" dirty="0"/>
              <a:t>Documentation of Accommodations </a:t>
            </a:r>
            <a:r>
              <a:rPr lang="en-US" dirty="0"/>
              <a:t>– Gen </a:t>
            </a:r>
            <a:r>
              <a:rPr lang="en-US" dirty="0" err="1"/>
              <a:t>ed</a:t>
            </a:r>
            <a:r>
              <a:rPr lang="en-US" dirty="0"/>
              <a:t> teacher had a peer sign the student’s test as a witness to the student not needing the testing accommodation provided in his IEP,(the ninth-grade literature teacher put on the student’s literature test that “STUDENT SAYS HE DID NOT NEED EXTRA TIME,” (2) asked the student to sign his name and (3) had another student sign the test as a witness); </a:t>
            </a:r>
            <a:r>
              <a:rPr lang="en-US" b="1" dirty="0"/>
              <a:t>Progress Reports</a:t>
            </a:r>
            <a:r>
              <a:rPr lang="en-US" dirty="0"/>
              <a:t> – Parent received the progress report of another student</a:t>
            </a:r>
            <a:endParaRPr lang="en-US" b="1" dirty="0" smtClean="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pPr/>
              <a:t>23</a:t>
            </a:fld>
            <a:endParaRPr lang="en-US"/>
          </a:p>
        </p:txBody>
      </p:sp>
    </p:spTree>
    <p:extLst>
      <p:ext uri="{BB962C8B-B14F-4D97-AF65-F5344CB8AC3E}">
        <p14:creationId xmlns:p14="http://schemas.microsoft.com/office/powerpoint/2010/main" xmlns="" val="2918004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pPr/>
              <a:t>3/29/2016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xmlns=""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pPr/>
              <a:t>3/29/2016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xmlns=""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pPr/>
              <a:t>3/29/2016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pPr/>
              <a:t>3/29/2016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xmlns=""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pPr/>
              <a:t>3/29/2016</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xmlns=""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pPr/>
              <a:t>3/29/2016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xmlns=""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pPr/>
              <a:t>3/29/2016</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xmlns=""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pPr/>
              <a:t>3/29/2016</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xmlns=""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pPr/>
              <a:t>3/29/2016</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xmlns=""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xmlns=""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pPr/>
              <a:t>3/29/2016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xmlns=""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pPr/>
              <a:t>3/29/2016</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xmlns=""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pPr/>
              <a:t>3/29/2016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xmlns=""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15"/>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xmlns=""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pollard@doe.k12.ga.us" TargetMode="External"/><Relationship Id="rId2" Type="http://schemas.openxmlformats.org/officeDocument/2006/relationships/hyperlink" Target="mailto:dgay@doe.k12.ga.us" TargetMode="External"/><Relationship Id="rId1" Type="http://schemas.openxmlformats.org/officeDocument/2006/relationships/slideLayout" Target="../slideLayouts/slideLayout1.xml"/><Relationship Id="rId4" Type="http://schemas.openxmlformats.org/officeDocument/2006/relationships/hyperlink" Target="mailto:cseay@doe.k12.ga.u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2.ed.gov/policy/speced/guid/idea/memosdcltrs/osepll-07rtimemo.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2.ed.gov/policy/speced/guid/idea/memosdcltrs/osepll-07rtimemo.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GCASE </a:t>
            </a:r>
            <a:r>
              <a:rPr lang="en-US" sz="3200" dirty="0" smtClean="0"/>
              <a:t>Spring Conference</a:t>
            </a:r>
            <a:br>
              <a:rPr lang="en-US" sz="3200" dirty="0" smtClean="0"/>
            </a:br>
            <a:r>
              <a:rPr lang="en-US" sz="3200" dirty="0"/>
              <a:t/>
            </a:r>
            <a:br>
              <a:rPr lang="en-US" sz="3200" dirty="0"/>
            </a:br>
            <a:r>
              <a:rPr lang="en-US" sz="3200" dirty="0" smtClean="0"/>
              <a:t>“</a:t>
            </a:r>
            <a:r>
              <a:rPr lang="en-US" sz="3200" i="1" dirty="0" smtClean="0"/>
              <a:t>A </a:t>
            </a:r>
            <a:r>
              <a:rPr lang="en-US" sz="3200" i="1" dirty="0"/>
              <a:t>Special Education Legal Forum </a:t>
            </a:r>
            <a:r>
              <a:rPr lang="en-US" sz="3200" i="1" dirty="0" smtClean="0"/>
              <a:t>“</a:t>
            </a:r>
            <a:r>
              <a:rPr lang="en-US" sz="3200" i="1" dirty="0"/>
              <a:t/>
            </a:r>
            <a:br>
              <a:rPr lang="en-US" sz="3200" i="1" dirty="0"/>
            </a:br>
            <a:r>
              <a:rPr lang="en-US" sz="3200" i="1" dirty="0"/>
              <a:t/>
            </a:r>
            <a:br>
              <a:rPr lang="en-US" sz="3200" i="1" dirty="0"/>
            </a:br>
            <a:endParaRPr lang="en-US" sz="3200" dirty="0"/>
          </a:p>
        </p:txBody>
      </p:sp>
      <p:sp>
        <p:nvSpPr>
          <p:cNvPr id="3" name="Subtitle 2"/>
          <p:cNvSpPr>
            <a:spLocks noGrp="1"/>
          </p:cNvSpPr>
          <p:nvPr>
            <p:ph type="subTitle" idx="1"/>
          </p:nvPr>
        </p:nvSpPr>
        <p:spPr/>
        <p:txBody>
          <a:bodyPr>
            <a:normAutofit fontScale="77500" lnSpcReduction="20000"/>
          </a:bodyPr>
          <a:lstStyle/>
          <a:p>
            <a:r>
              <a:rPr lang="en-US" sz="3000" b="1" i="1" dirty="0" smtClean="0"/>
              <a:t>March 8, 2016</a:t>
            </a:r>
          </a:p>
          <a:p>
            <a:endParaRPr lang="en-US" sz="3000" b="1" i="1" dirty="0" smtClean="0"/>
          </a:p>
          <a:p>
            <a:r>
              <a:rPr lang="en-US" sz="2200" b="1" i="1" dirty="0" smtClean="0"/>
              <a:t>Debbie Gay </a:t>
            </a:r>
            <a:r>
              <a:rPr lang="en-US" sz="2200" b="1" i="1" dirty="0" smtClean="0">
                <a:hlinkClick r:id="rId2"/>
              </a:rPr>
              <a:t>dgay@doe.k12.ga.us</a:t>
            </a:r>
            <a:endParaRPr lang="en-US" sz="2200" b="1" i="1" dirty="0" smtClean="0"/>
          </a:p>
          <a:p>
            <a:r>
              <a:rPr lang="en-US" sz="2200" b="1" i="1" dirty="0" smtClean="0"/>
              <a:t>Jamila Pollard </a:t>
            </a:r>
            <a:r>
              <a:rPr lang="en-US" sz="2200" b="1" i="1" dirty="0" smtClean="0">
                <a:hlinkClick r:id="rId3"/>
              </a:rPr>
              <a:t>jpollard@doe.k12.ga.us</a:t>
            </a:r>
            <a:endParaRPr lang="en-US" sz="2200" b="1" i="1" dirty="0" smtClean="0"/>
          </a:p>
          <a:p>
            <a:r>
              <a:rPr lang="en-US" sz="2200" b="1" i="1" dirty="0" smtClean="0"/>
              <a:t>Carol Seay </a:t>
            </a:r>
            <a:r>
              <a:rPr lang="en-US" sz="2200" b="1" i="1" dirty="0" smtClean="0">
                <a:hlinkClick r:id="rId4"/>
              </a:rPr>
              <a:t>cseay@doe.k12.ga.us</a:t>
            </a:r>
            <a:endParaRPr lang="en-US" sz="2200" b="1" i="1" dirty="0" smtClean="0"/>
          </a:p>
          <a:p>
            <a:endParaRPr lang="en-US" sz="2200" b="1" i="1" dirty="0" smtClean="0"/>
          </a:p>
          <a:p>
            <a:endParaRPr lang="en-US" sz="3600" dirty="0"/>
          </a:p>
        </p:txBody>
      </p:sp>
      <p:sp>
        <p:nvSpPr>
          <p:cNvPr id="6" name="Date Placeholder 5"/>
          <p:cNvSpPr>
            <a:spLocks noGrp="1"/>
          </p:cNvSpPr>
          <p:nvPr>
            <p:ph type="dt" sz="half" idx="2"/>
          </p:nvPr>
        </p:nvSpPr>
        <p:spPr/>
        <p:txBody>
          <a:bodyPr/>
          <a:lstStyle/>
          <a:p>
            <a:fld id="{494CCCB8-5C83-404E-A3A7-8BF440FEC32E}" type="datetime1">
              <a:rPr lang="en-US" smtClean="0"/>
              <a:pPr/>
              <a:t>3/29/2016</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1</a:t>
            </a:fld>
            <a:endParaRPr lang="en-US" dirty="0"/>
          </a:p>
        </p:txBody>
      </p:sp>
    </p:spTree>
    <p:extLst>
      <p:ext uri="{BB962C8B-B14F-4D97-AF65-F5344CB8AC3E}">
        <p14:creationId xmlns:p14="http://schemas.microsoft.com/office/powerpoint/2010/main" xmlns="" val="2811443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570" y="626247"/>
            <a:ext cx="6316630" cy="1325563"/>
          </a:xfrm>
        </p:spPr>
        <p:txBody>
          <a:bodyPr>
            <a:normAutofit fontScale="90000"/>
          </a:bodyPr>
          <a:lstStyle/>
          <a:p>
            <a:r>
              <a:rPr lang="en-US" dirty="0" smtClean="0"/>
              <a:t>Legally-Mandated Dispute Resolution Processes under the IDEA</a:t>
            </a:r>
            <a:endParaRPr lang="en-US" dirty="0"/>
          </a:p>
        </p:txBody>
      </p:sp>
      <p:sp>
        <p:nvSpPr>
          <p:cNvPr id="3" name="Content Placeholder 2"/>
          <p:cNvSpPr>
            <a:spLocks noGrp="1"/>
          </p:cNvSpPr>
          <p:nvPr>
            <p:ph idx="1"/>
          </p:nvPr>
        </p:nvSpPr>
        <p:spPr>
          <a:xfrm>
            <a:off x="495300" y="2506662"/>
            <a:ext cx="7886700" cy="4351338"/>
          </a:xfrm>
        </p:spPr>
        <p:txBody>
          <a:bodyPr/>
          <a:lstStyle/>
          <a:p>
            <a:r>
              <a:rPr lang="en-US" sz="3600" dirty="0" smtClean="0"/>
              <a:t>Mediation (34 C.F.R. § 300.506) </a:t>
            </a:r>
          </a:p>
          <a:p>
            <a:r>
              <a:rPr lang="en-US" sz="3600" dirty="0" smtClean="0"/>
              <a:t>Formal Written Complaints (34 C.F.R.              §§ 300.151-300.153)</a:t>
            </a:r>
          </a:p>
          <a:p>
            <a:r>
              <a:rPr lang="en-US" sz="3600" dirty="0" smtClean="0"/>
              <a:t>Due Process Hearing Requests (34 C.F.R.        §§ 300.507-300.518)</a:t>
            </a:r>
          </a:p>
          <a:p>
            <a:pPr lvl="1"/>
            <a:r>
              <a:rPr lang="en-US" sz="3200" dirty="0" smtClean="0"/>
              <a:t>Resolution Sessions (34 C.F.R. § 300.510)</a:t>
            </a:r>
            <a:endParaRPr lang="en-US" sz="3200" dirty="0"/>
          </a:p>
        </p:txBody>
      </p:sp>
      <p:sp>
        <p:nvSpPr>
          <p:cNvPr id="4" name="Date Placeholder 3"/>
          <p:cNvSpPr>
            <a:spLocks noGrp="1"/>
          </p:cNvSpPr>
          <p:nvPr>
            <p:ph type="dt" sz="half" idx="4294967295"/>
          </p:nvPr>
        </p:nvSpPr>
        <p:spPr>
          <a:xfrm>
            <a:off x="6934200" y="6356350"/>
            <a:ext cx="1066800" cy="365125"/>
          </a:xfrm>
          <a:prstGeom prst="rect">
            <a:avLst/>
          </a:prstGeom>
        </p:spPr>
        <p:txBody>
          <a:bodyPr/>
          <a:lstStyle/>
          <a:p>
            <a:pPr>
              <a:defRPr/>
            </a:pPr>
            <a:fld id="{9B972F44-2781-4C62-A498-51F51274DEC0}" type="datetime1">
              <a:rPr lang="en-US" smtClean="0">
                <a:solidFill>
                  <a:prstClr val="black"/>
                </a:solidFill>
              </a:rPr>
              <a:pPr>
                <a:defRPr/>
              </a:pPr>
              <a:t>3/29/2016</a:t>
            </a:fld>
            <a:endParaRPr lang="en-US" dirty="0">
              <a:solidFill>
                <a:prstClr val="black"/>
              </a:solidFill>
            </a:endParaRPr>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p>
            <a:pPr>
              <a:defRPr/>
            </a:pPr>
            <a:fld id="{B844280B-220B-4A6C-9474-BFD5F33077E3}"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xmlns="" val="3387868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Process Hearings</a:t>
            </a:r>
            <a:endParaRPr lang="en-US" dirty="0"/>
          </a:p>
        </p:txBody>
      </p:sp>
      <p:sp>
        <p:nvSpPr>
          <p:cNvPr id="4" name="Text Placeholder 3"/>
          <p:cNvSpPr>
            <a:spLocks noGrp="1"/>
          </p:cNvSpPr>
          <p:nvPr>
            <p:ph type="body" idx="1"/>
          </p:nvPr>
        </p:nvSpPr>
        <p:spPr/>
        <p:txBody>
          <a:bodyPr/>
          <a:lstStyle/>
          <a:p>
            <a:endParaRPr lang="en-US"/>
          </a:p>
        </p:txBody>
      </p:sp>
      <p:sp>
        <p:nvSpPr>
          <p:cNvPr id="6" name="Date Placeholder 5"/>
          <p:cNvSpPr>
            <a:spLocks noGrp="1"/>
          </p:cNvSpPr>
          <p:nvPr>
            <p:ph type="dt" sz="half" idx="2"/>
          </p:nvPr>
        </p:nvSpPr>
        <p:spPr/>
        <p:txBody>
          <a:bodyPr/>
          <a:lstStyle/>
          <a:p>
            <a:fld id="{494CCCB8-5C83-404E-A3A7-8BF440FEC32E}" type="datetime1">
              <a:rPr lang="en-US" smtClean="0"/>
              <a:pPr/>
              <a:t>3/29/2016</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11</a:t>
            </a:fld>
            <a:endParaRPr lang="en-US" dirty="0"/>
          </a:p>
        </p:txBody>
      </p:sp>
    </p:spTree>
    <p:extLst>
      <p:ext uri="{BB962C8B-B14F-4D97-AF65-F5344CB8AC3E}">
        <p14:creationId xmlns:p14="http://schemas.microsoft.com/office/powerpoint/2010/main" xmlns="" val="1696110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Due Process Hearings – FY 2015 Data </a:t>
            </a:r>
            <a:r>
              <a:rPr lang="en-US" dirty="0" smtClean="0"/>
              <a:t>YTD</a:t>
            </a:r>
            <a:endParaRPr lang="en-US" dirty="0"/>
          </a:p>
        </p:txBody>
      </p:sp>
      <p:sp>
        <p:nvSpPr>
          <p:cNvPr id="3" name="Content Placeholder 2"/>
          <p:cNvSpPr>
            <a:spLocks noGrp="1"/>
          </p:cNvSpPr>
          <p:nvPr>
            <p:ph idx="1"/>
          </p:nvPr>
        </p:nvSpPr>
        <p:spPr/>
        <p:txBody>
          <a:bodyPr>
            <a:normAutofit fontScale="92500"/>
          </a:bodyPr>
          <a:lstStyle/>
          <a:p>
            <a:r>
              <a:rPr lang="en-US" b="1" dirty="0"/>
              <a:t>101 Total Due Process Hearing Requests		</a:t>
            </a:r>
          </a:p>
          <a:p>
            <a:pPr lvl="1"/>
            <a:r>
              <a:rPr lang="en-US" dirty="0"/>
              <a:t> </a:t>
            </a:r>
            <a:r>
              <a:rPr lang="en-US" b="1" dirty="0"/>
              <a:t>7</a:t>
            </a:r>
            <a:r>
              <a:rPr lang="en-US" dirty="0" smtClean="0"/>
              <a:t> </a:t>
            </a:r>
            <a:r>
              <a:rPr lang="en-US" dirty="0"/>
              <a:t>Dismissed for failure to appear or insufficiency</a:t>
            </a:r>
          </a:p>
          <a:p>
            <a:pPr lvl="1"/>
            <a:r>
              <a:rPr lang="en-US" b="1" dirty="0" smtClean="0"/>
              <a:t>54 </a:t>
            </a:r>
            <a:r>
              <a:rPr lang="en-US" dirty="0"/>
              <a:t>Dismissed after successful mediation, resolution session, or other settlement agreement	</a:t>
            </a:r>
          </a:p>
          <a:p>
            <a:pPr lvl="1"/>
            <a:r>
              <a:rPr lang="en-US" b="1" dirty="0"/>
              <a:t>28 </a:t>
            </a:r>
            <a:r>
              <a:rPr lang="en-US" dirty="0"/>
              <a:t>Withdrawn by parents or district	</a:t>
            </a:r>
          </a:p>
          <a:p>
            <a:pPr lvl="1"/>
            <a:r>
              <a:rPr lang="en-US" b="1" dirty="0" smtClean="0"/>
              <a:t>3</a:t>
            </a:r>
            <a:r>
              <a:rPr lang="en-US" dirty="0" smtClean="0"/>
              <a:t> </a:t>
            </a:r>
            <a:r>
              <a:rPr lang="en-US" dirty="0"/>
              <a:t>Rulings in favor of district after an evidentiary hearing </a:t>
            </a:r>
          </a:p>
          <a:p>
            <a:pPr lvl="1"/>
            <a:r>
              <a:rPr lang="en-US" b="1" dirty="0"/>
              <a:t>5</a:t>
            </a:r>
            <a:r>
              <a:rPr lang="en-US" dirty="0"/>
              <a:t> Ruling in favor of district based on summary determination</a:t>
            </a:r>
          </a:p>
          <a:p>
            <a:pPr lvl="1"/>
            <a:r>
              <a:rPr lang="en-US" b="1" dirty="0" smtClean="0">
                <a:solidFill>
                  <a:srgbClr val="FF0000"/>
                </a:solidFill>
              </a:rPr>
              <a:t>2</a:t>
            </a:r>
            <a:r>
              <a:rPr lang="en-US" dirty="0" smtClean="0">
                <a:solidFill>
                  <a:srgbClr val="FF0000"/>
                </a:solidFill>
              </a:rPr>
              <a:t> </a:t>
            </a:r>
            <a:r>
              <a:rPr lang="en-US" dirty="0">
                <a:solidFill>
                  <a:srgbClr val="FF0000"/>
                </a:solidFill>
              </a:rPr>
              <a:t>Rulings in favor of the parent/student after an evidentiary hearing</a:t>
            </a:r>
          </a:p>
          <a:p>
            <a:pPr lvl="1"/>
            <a:r>
              <a:rPr lang="en-US" b="1" dirty="0"/>
              <a:t>0</a:t>
            </a:r>
            <a:r>
              <a:rPr lang="en-US" dirty="0"/>
              <a:t> Rulings in favor of the parent/student based on summary determination</a:t>
            </a:r>
          </a:p>
          <a:p>
            <a:pPr lvl="1"/>
            <a:r>
              <a:rPr lang="en-US" b="1" dirty="0" smtClean="0"/>
              <a:t>2 </a:t>
            </a:r>
            <a:r>
              <a:rPr lang="en-US" dirty="0"/>
              <a:t>pending</a:t>
            </a:r>
            <a:endParaRPr lang="en-US" b="1"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12</a:t>
            </a:fld>
            <a:endParaRPr lang="en-US" dirty="0"/>
          </a:p>
        </p:txBody>
      </p:sp>
    </p:spTree>
    <p:extLst>
      <p:ext uri="{BB962C8B-B14F-4D97-AF65-F5344CB8AC3E}">
        <p14:creationId xmlns:p14="http://schemas.microsoft.com/office/powerpoint/2010/main" xmlns="" val="359793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15 Due Process Cases</a:t>
            </a:r>
            <a:endParaRPr lang="en-US" dirty="0"/>
          </a:p>
        </p:txBody>
      </p:sp>
      <p:sp>
        <p:nvSpPr>
          <p:cNvPr id="3" name="Content Placeholder 2"/>
          <p:cNvSpPr>
            <a:spLocks noGrp="1"/>
          </p:cNvSpPr>
          <p:nvPr>
            <p:ph idx="1"/>
          </p:nvPr>
        </p:nvSpPr>
        <p:spPr>
          <a:xfrm>
            <a:off x="152400" y="1659579"/>
            <a:ext cx="8797635" cy="4454894"/>
          </a:xfrm>
        </p:spPr>
        <p:txBody>
          <a:bodyPr>
            <a:normAutofit lnSpcReduction="10000"/>
          </a:bodyPr>
          <a:lstStyle/>
          <a:p>
            <a:r>
              <a:rPr lang="en-US" dirty="0" smtClean="0"/>
              <a:t>15-300428</a:t>
            </a:r>
          </a:p>
          <a:p>
            <a:pPr lvl="1"/>
            <a:r>
              <a:rPr lang="en-US" dirty="0" smtClean="0"/>
              <a:t>Court found that the district violated IDEA’s procedural safeguards by failing to discuss the parent’s concerns regarding the change in location for the student’s VI services </a:t>
            </a:r>
          </a:p>
          <a:p>
            <a:pPr lvl="1"/>
            <a:r>
              <a:rPr lang="en-US" dirty="0" smtClean="0"/>
              <a:t>Court noted that the district failed to consider in the IEP Team meeting:</a:t>
            </a:r>
          </a:p>
          <a:p>
            <a:pPr lvl="2"/>
            <a:r>
              <a:rPr lang="en-US" dirty="0" smtClean="0"/>
              <a:t>The extent to which the location may be potentially harmful or impact the student’s services and may not be the student’s LRE;</a:t>
            </a:r>
          </a:p>
          <a:p>
            <a:pPr lvl="2"/>
            <a:r>
              <a:rPr lang="en-US" dirty="0" smtClean="0"/>
              <a:t>The full continuum of alternative placements (e.g. instruction from an itinerant VI teacher as opposed to a on-site VI teacher); </a:t>
            </a:r>
          </a:p>
          <a:p>
            <a:pPr lvl="2"/>
            <a:r>
              <a:rPr lang="en-US" dirty="0" smtClean="0"/>
              <a:t>The effects of the change from regular education to special education transportation </a:t>
            </a:r>
          </a:p>
          <a:p>
            <a:pPr lvl="2"/>
            <a:r>
              <a:rPr lang="en-US" dirty="0" smtClean="0"/>
              <a:t>The possible effect that a longer bus ride would have on the student’s receipt of O&amp;M services and study skills instruction</a:t>
            </a:r>
          </a:p>
          <a:p>
            <a:pPr lvl="1"/>
            <a:endParaRPr lang="en-US" dirty="0"/>
          </a:p>
        </p:txBody>
      </p:sp>
    </p:spTree>
    <p:extLst>
      <p:ext uri="{BB962C8B-B14F-4D97-AF65-F5344CB8AC3E}">
        <p14:creationId xmlns:p14="http://schemas.microsoft.com/office/powerpoint/2010/main" xmlns="" val="2759994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15 Due Process Cases</a:t>
            </a:r>
            <a:endParaRPr lang="en-US" dirty="0"/>
          </a:p>
        </p:txBody>
      </p:sp>
      <p:sp>
        <p:nvSpPr>
          <p:cNvPr id="3" name="Content Placeholder 2"/>
          <p:cNvSpPr>
            <a:spLocks noGrp="1"/>
          </p:cNvSpPr>
          <p:nvPr>
            <p:ph idx="1"/>
          </p:nvPr>
        </p:nvSpPr>
        <p:spPr>
          <a:xfrm>
            <a:off x="138545" y="1825625"/>
            <a:ext cx="8839200" cy="4351338"/>
          </a:xfrm>
        </p:spPr>
        <p:txBody>
          <a:bodyPr>
            <a:normAutofit/>
          </a:bodyPr>
          <a:lstStyle/>
          <a:p>
            <a:pPr marL="228600" lvl="1">
              <a:spcBef>
                <a:spcPts val="1000"/>
              </a:spcBef>
            </a:pPr>
            <a:r>
              <a:rPr lang="en-US" sz="3200" dirty="0" smtClean="0"/>
              <a:t>15-300428 cont’d</a:t>
            </a:r>
          </a:p>
          <a:p>
            <a:pPr marL="685800" lvl="2">
              <a:spcBef>
                <a:spcPts val="1000"/>
              </a:spcBef>
            </a:pPr>
            <a:r>
              <a:rPr lang="en-US" sz="2800" dirty="0" smtClean="0"/>
              <a:t>Court </a:t>
            </a:r>
            <a:r>
              <a:rPr lang="en-US" sz="2800" dirty="0"/>
              <a:t>noted that a change in location alone, in most instances, will not amount to a change in placement, but if there is a “fundamental change in, or elimination of, a basic element of the educational program, then a change in location can amount to a change in placement</a:t>
            </a:r>
            <a:r>
              <a:rPr lang="en-US" sz="2800" dirty="0" smtClean="0"/>
              <a:t>.”</a:t>
            </a:r>
          </a:p>
          <a:p>
            <a:pPr marL="685800" lvl="2">
              <a:spcBef>
                <a:spcPts val="1000"/>
              </a:spcBef>
            </a:pPr>
            <a:r>
              <a:rPr lang="en-US" sz="2800" dirty="0" smtClean="0"/>
              <a:t>Court denied the parent’s substantive FAPE and LRE claims</a:t>
            </a:r>
            <a:endParaRPr lang="en-US" sz="2800" dirty="0"/>
          </a:p>
          <a:p>
            <a:endParaRPr lang="en-US" sz="3600"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14</a:t>
            </a:fld>
            <a:endParaRPr lang="en-US" dirty="0"/>
          </a:p>
        </p:txBody>
      </p:sp>
    </p:spTree>
    <p:extLst>
      <p:ext uri="{BB962C8B-B14F-4D97-AF65-F5344CB8AC3E}">
        <p14:creationId xmlns:p14="http://schemas.microsoft.com/office/powerpoint/2010/main" xmlns="" val="3958470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15 Due Process Cases</a:t>
            </a:r>
            <a:endParaRPr lang="en-US" dirty="0"/>
          </a:p>
        </p:txBody>
      </p:sp>
      <p:sp>
        <p:nvSpPr>
          <p:cNvPr id="3" name="Content Placeholder 2"/>
          <p:cNvSpPr>
            <a:spLocks noGrp="1"/>
          </p:cNvSpPr>
          <p:nvPr>
            <p:ph idx="1"/>
          </p:nvPr>
        </p:nvSpPr>
        <p:spPr>
          <a:xfrm>
            <a:off x="75414" y="1825625"/>
            <a:ext cx="8974318" cy="4351338"/>
          </a:xfrm>
        </p:spPr>
        <p:txBody>
          <a:bodyPr>
            <a:normAutofit/>
          </a:bodyPr>
          <a:lstStyle/>
          <a:p>
            <a:r>
              <a:rPr lang="en-US" sz="3200" dirty="0" smtClean="0"/>
              <a:t>15-312359</a:t>
            </a:r>
          </a:p>
          <a:p>
            <a:pPr lvl="1"/>
            <a:r>
              <a:rPr lang="en-US" sz="2800" dirty="0" smtClean="0"/>
              <a:t>Court found that the district deprived the student of a FAPE for 2 ½ years by:</a:t>
            </a:r>
          </a:p>
          <a:p>
            <a:pPr lvl="2"/>
            <a:r>
              <a:rPr lang="en-US" sz="2400" dirty="0" smtClean="0"/>
              <a:t>Relying on the results of invalid district FBAs to create a BIP that did not meet the needs of the student</a:t>
            </a:r>
          </a:p>
          <a:p>
            <a:pPr lvl="2"/>
            <a:r>
              <a:rPr lang="en-US" sz="2400" dirty="0" smtClean="0"/>
              <a:t>Failing to address the student’s interfering behaviors in a timely manner</a:t>
            </a:r>
          </a:p>
          <a:p>
            <a:pPr lvl="2"/>
            <a:r>
              <a:rPr lang="en-US" sz="2400" dirty="0" smtClean="0"/>
              <a:t>Failing to conduct an AT evaluation and provide an appropriate AT device in a timely manner</a:t>
            </a:r>
          </a:p>
          <a:p>
            <a:pPr lvl="2"/>
            <a:endParaRPr lang="en-US" sz="2400" dirty="0" smtClean="0"/>
          </a:p>
        </p:txBody>
      </p:sp>
      <p:sp>
        <p:nvSpPr>
          <p:cNvPr id="4" name="Date Placeholder 3"/>
          <p:cNvSpPr>
            <a:spLocks noGrp="1"/>
          </p:cNvSpPr>
          <p:nvPr>
            <p:ph type="dt" sz="half" idx="2"/>
          </p:nvPr>
        </p:nvSpPr>
        <p:spPr/>
        <p:txBody>
          <a:bodyPr/>
          <a:lstStyle/>
          <a:p>
            <a:fld id="{4DAE6870-AD18-448A-9B2A-0EFE6DC7B06B}" type="datetime1">
              <a:rPr lang="en-US" smtClean="0">
                <a:solidFill>
                  <a:prstClr val="white"/>
                </a:solidFill>
              </a:rPr>
              <a:pPr/>
              <a:t>3/29/2016</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solidFill>
                  <a:prstClr val="white"/>
                </a:solidFill>
              </a:rPr>
              <a:pPr/>
              <a:t>15</a:t>
            </a:fld>
            <a:endParaRPr lang="en-US" dirty="0">
              <a:solidFill>
                <a:prstClr val="white"/>
              </a:solidFill>
            </a:endParaRPr>
          </a:p>
        </p:txBody>
      </p:sp>
    </p:spTree>
    <p:extLst>
      <p:ext uri="{BB962C8B-B14F-4D97-AF65-F5344CB8AC3E}">
        <p14:creationId xmlns:p14="http://schemas.microsoft.com/office/powerpoint/2010/main" xmlns="" val="3083336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 15 Due Process Cases</a:t>
            </a:r>
          </a:p>
        </p:txBody>
      </p:sp>
      <p:sp>
        <p:nvSpPr>
          <p:cNvPr id="3" name="Content Placeholder 2"/>
          <p:cNvSpPr>
            <a:spLocks noGrp="1"/>
          </p:cNvSpPr>
          <p:nvPr>
            <p:ph idx="1"/>
          </p:nvPr>
        </p:nvSpPr>
        <p:spPr>
          <a:xfrm>
            <a:off x="0" y="1825625"/>
            <a:ext cx="9041130" cy="4351338"/>
          </a:xfrm>
        </p:spPr>
        <p:txBody>
          <a:bodyPr>
            <a:noAutofit/>
          </a:bodyPr>
          <a:lstStyle/>
          <a:p>
            <a:r>
              <a:rPr lang="en-US" sz="3200" dirty="0" smtClean="0"/>
              <a:t>15-312359 cont’d</a:t>
            </a:r>
            <a:endParaRPr lang="en-US" sz="3200" dirty="0"/>
          </a:p>
          <a:p>
            <a:pPr lvl="1"/>
            <a:r>
              <a:rPr lang="en-US" sz="2800" dirty="0" smtClean="0"/>
              <a:t>Court </a:t>
            </a:r>
            <a:r>
              <a:rPr lang="en-US" sz="2800" dirty="0"/>
              <a:t>found that the student’s IEPs were not reasonably calculated to confer educational </a:t>
            </a:r>
            <a:r>
              <a:rPr lang="en-US" sz="2800" dirty="0" smtClean="0"/>
              <a:t>benefit because:</a:t>
            </a:r>
          </a:p>
          <a:p>
            <a:pPr lvl="2"/>
            <a:r>
              <a:rPr lang="en-US" sz="2400" dirty="0" smtClean="0"/>
              <a:t>The IEPs included a small number of objectives which were chosen with little consideration for student’s functional needs</a:t>
            </a:r>
          </a:p>
          <a:p>
            <a:pPr lvl="2"/>
            <a:r>
              <a:rPr lang="en-US" sz="2400" dirty="0" smtClean="0"/>
              <a:t>Teachers collected inadequate data and provided limited instruction related to student’s IEP objectives</a:t>
            </a:r>
          </a:p>
          <a:p>
            <a:pPr lvl="2"/>
            <a:r>
              <a:rPr lang="en-US" sz="2400" dirty="0" smtClean="0"/>
              <a:t>The district ignored the repeated recommendations of behavior experts</a:t>
            </a:r>
          </a:p>
          <a:p>
            <a:pPr lvl="2"/>
            <a:r>
              <a:rPr lang="en-US" sz="2400" dirty="0" smtClean="0"/>
              <a:t>The district failed to offer the student simple supports commonly found in classrooms of students with autism</a:t>
            </a:r>
            <a:endParaRPr lang="en-US" sz="2400" dirty="0"/>
          </a:p>
          <a:p>
            <a:pPr lvl="1"/>
            <a:endParaRPr lang="en-US" sz="2800" dirty="0"/>
          </a:p>
        </p:txBody>
      </p:sp>
      <p:sp>
        <p:nvSpPr>
          <p:cNvPr id="4" name="Date Placeholder 3"/>
          <p:cNvSpPr>
            <a:spLocks noGrp="1"/>
          </p:cNvSpPr>
          <p:nvPr>
            <p:ph type="dt" sz="half" idx="2"/>
          </p:nvPr>
        </p:nvSpPr>
        <p:spPr/>
        <p:txBody>
          <a:bodyPr/>
          <a:lstStyle/>
          <a:p>
            <a:fld id="{4DAE6870-AD18-448A-9B2A-0EFE6DC7B06B}" type="datetime1">
              <a:rPr lang="en-US" smtClean="0">
                <a:solidFill>
                  <a:prstClr val="white"/>
                </a:solidFill>
              </a:rPr>
              <a:pPr/>
              <a:t>3/29/2016</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solidFill>
                  <a:prstClr val="white"/>
                </a:solidFill>
              </a:rPr>
              <a:pPr/>
              <a:t>16</a:t>
            </a:fld>
            <a:endParaRPr lang="en-US" dirty="0">
              <a:solidFill>
                <a:prstClr val="white"/>
              </a:solidFill>
            </a:endParaRPr>
          </a:p>
        </p:txBody>
      </p:sp>
    </p:spTree>
    <p:extLst>
      <p:ext uri="{BB962C8B-B14F-4D97-AF65-F5344CB8AC3E}">
        <p14:creationId xmlns:p14="http://schemas.microsoft.com/office/powerpoint/2010/main" xmlns="" val="3637533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 15 Due Process Cases</a:t>
            </a:r>
          </a:p>
        </p:txBody>
      </p:sp>
      <p:sp>
        <p:nvSpPr>
          <p:cNvPr id="3" name="Content Placeholder 2"/>
          <p:cNvSpPr>
            <a:spLocks noGrp="1"/>
          </p:cNvSpPr>
          <p:nvPr>
            <p:ph idx="1"/>
          </p:nvPr>
        </p:nvSpPr>
        <p:spPr/>
        <p:txBody>
          <a:bodyPr/>
          <a:lstStyle/>
          <a:p>
            <a:r>
              <a:rPr lang="en-US" dirty="0"/>
              <a:t>15-312359 </a:t>
            </a:r>
            <a:r>
              <a:rPr lang="en-US" dirty="0" smtClean="0"/>
              <a:t>cont’d (Remedy)</a:t>
            </a:r>
          </a:p>
          <a:p>
            <a:pPr lvl="1"/>
            <a:r>
              <a:rPr lang="en-US" dirty="0" smtClean="0"/>
              <a:t>Reimbursement for private services related to behavior management</a:t>
            </a:r>
          </a:p>
          <a:p>
            <a:pPr lvl="1"/>
            <a:r>
              <a:rPr lang="en-US" dirty="0" smtClean="0"/>
              <a:t>Development, implementation, and supervision of student’s educational program by private behavior therapy group for 18 months</a:t>
            </a:r>
          </a:p>
          <a:p>
            <a:pPr lvl="1"/>
            <a:r>
              <a:rPr lang="en-US" dirty="0" smtClean="0"/>
              <a:t>Monitoring of student’s educational program by private behavior therapist for additional 1 ½ years</a:t>
            </a:r>
          </a:p>
          <a:p>
            <a:pPr lvl="1"/>
            <a:r>
              <a:rPr lang="en-US" dirty="0" smtClean="0"/>
              <a:t>Parent training from private group for nearly 2 years</a:t>
            </a:r>
          </a:p>
          <a:p>
            <a:pPr lvl="1"/>
            <a:r>
              <a:rPr lang="en-US" dirty="0" smtClean="0"/>
              <a:t>Home based services from private group for 20 months</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solidFill>
                  <a:prstClr val="white"/>
                </a:solidFill>
              </a:rPr>
              <a:pPr/>
              <a:t>3/29/2016</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solidFill>
                  <a:prstClr val="white"/>
                </a:solidFill>
              </a:rPr>
              <a:pPr/>
              <a:t>17</a:t>
            </a:fld>
            <a:endParaRPr lang="en-US" dirty="0">
              <a:solidFill>
                <a:prstClr val="white"/>
              </a:solidFill>
            </a:endParaRPr>
          </a:p>
        </p:txBody>
      </p:sp>
    </p:spTree>
    <p:extLst>
      <p:ext uri="{BB962C8B-B14F-4D97-AF65-F5344CB8AC3E}">
        <p14:creationId xmlns:p14="http://schemas.microsoft.com/office/powerpoint/2010/main" xmlns="" val="2569755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State Complaints</a:t>
            </a:r>
            <a:endParaRPr lang="en-US" dirty="0"/>
          </a:p>
        </p:txBody>
      </p:sp>
      <p:sp>
        <p:nvSpPr>
          <p:cNvPr id="4" name="Text Placeholder 3"/>
          <p:cNvSpPr>
            <a:spLocks noGrp="1"/>
          </p:cNvSpPr>
          <p:nvPr>
            <p:ph type="body" idx="1"/>
          </p:nvPr>
        </p:nvSpPr>
        <p:spPr/>
        <p:txBody>
          <a:bodyPr/>
          <a:lstStyle/>
          <a:p>
            <a:endParaRPr lang="en-US"/>
          </a:p>
        </p:txBody>
      </p:sp>
      <p:sp>
        <p:nvSpPr>
          <p:cNvPr id="6" name="Date Placeholder 5"/>
          <p:cNvSpPr>
            <a:spLocks noGrp="1"/>
          </p:cNvSpPr>
          <p:nvPr>
            <p:ph type="dt" sz="half" idx="2"/>
          </p:nvPr>
        </p:nvSpPr>
        <p:spPr/>
        <p:txBody>
          <a:bodyPr/>
          <a:lstStyle/>
          <a:p>
            <a:fld id="{494CCCB8-5C83-404E-A3A7-8BF440FEC32E}" type="datetime1">
              <a:rPr lang="en-US" smtClean="0"/>
              <a:pPr/>
              <a:t>3/29/2016</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18</a:t>
            </a:fld>
            <a:endParaRPr lang="en-US" dirty="0"/>
          </a:p>
        </p:txBody>
      </p:sp>
    </p:spTree>
    <p:extLst>
      <p:ext uri="{BB962C8B-B14F-4D97-AF65-F5344CB8AC3E}">
        <p14:creationId xmlns:p14="http://schemas.microsoft.com/office/powerpoint/2010/main" xmlns="" val="3107774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136857" y="46037"/>
            <a:ext cx="6969512" cy="1325563"/>
          </a:xfrm>
        </p:spPr>
        <p:txBody>
          <a:bodyPr>
            <a:normAutofit fontScale="90000"/>
          </a:bodyPr>
          <a:lstStyle/>
          <a:p>
            <a:r>
              <a:rPr lang="en-US" sz="3200" dirty="0" smtClean="0"/>
              <a:t>FY 2015 Findings of Non-Compliance in Formal Complaints               </a:t>
            </a:r>
            <a:br>
              <a:rPr lang="en-US" sz="3200" dirty="0" smtClean="0"/>
            </a:br>
            <a:r>
              <a:rPr lang="en-US" sz="3200" dirty="0" smtClean="0"/>
              <a:t>(40 Findings against 18 districts)</a:t>
            </a:r>
          </a:p>
        </p:txBody>
      </p:sp>
      <p:sp>
        <p:nvSpPr>
          <p:cNvPr id="15363" name="Content Placeholder 6"/>
          <p:cNvSpPr>
            <a:spLocks noGrp="1"/>
          </p:cNvSpPr>
          <p:nvPr>
            <p:ph sz="half" idx="1"/>
          </p:nvPr>
        </p:nvSpPr>
        <p:spPr>
          <a:xfrm>
            <a:off x="0" y="1371600"/>
            <a:ext cx="4495800" cy="4525963"/>
          </a:xfrm>
        </p:spPr>
        <p:txBody>
          <a:bodyPr>
            <a:noAutofit/>
          </a:bodyPr>
          <a:lstStyle/>
          <a:p>
            <a:r>
              <a:rPr lang="en-US" sz="2600" b="1" dirty="0" smtClean="0">
                <a:solidFill>
                  <a:srgbClr val="FF0000"/>
                </a:solidFill>
              </a:rPr>
              <a:t>Implementation of the IEP (11)</a:t>
            </a:r>
          </a:p>
          <a:p>
            <a:r>
              <a:rPr lang="en-US" sz="2600" b="1" dirty="0">
                <a:solidFill>
                  <a:srgbClr val="FF0000"/>
                </a:solidFill>
              </a:rPr>
              <a:t>Development, review, and revision of the IEP </a:t>
            </a:r>
            <a:r>
              <a:rPr lang="en-US" sz="2600" b="1" dirty="0" smtClean="0">
                <a:solidFill>
                  <a:srgbClr val="FF0000"/>
                </a:solidFill>
              </a:rPr>
              <a:t>(7)</a:t>
            </a:r>
          </a:p>
          <a:p>
            <a:r>
              <a:rPr lang="en-US" sz="2600" b="1" dirty="0">
                <a:solidFill>
                  <a:srgbClr val="FF0000"/>
                </a:solidFill>
              </a:rPr>
              <a:t>Evaluations and Reevaluations (7)</a:t>
            </a:r>
          </a:p>
          <a:p>
            <a:r>
              <a:rPr lang="en-US" sz="2600" dirty="0"/>
              <a:t>IEP Team </a:t>
            </a:r>
            <a:r>
              <a:rPr lang="en-US" sz="2600" dirty="0" smtClean="0"/>
              <a:t>(2)</a:t>
            </a:r>
            <a:endParaRPr lang="en-US" sz="2600" dirty="0"/>
          </a:p>
          <a:p>
            <a:r>
              <a:rPr lang="en-US" sz="2600" b="1" dirty="0">
                <a:solidFill>
                  <a:srgbClr val="FF0000"/>
                </a:solidFill>
              </a:rPr>
              <a:t>Parent </a:t>
            </a:r>
            <a:r>
              <a:rPr lang="en-US" sz="2600" b="1" dirty="0" smtClean="0">
                <a:solidFill>
                  <a:srgbClr val="FF0000"/>
                </a:solidFill>
              </a:rPr>
              <a:t>Participation (2)</a:t>
            </a:r>
            <a:endParaRPr lang="en-US" sz="2600" b="1" dirty="0">
              <a:solidFill>
                <a:srgbClr val="FF0000"/>
              </a:solidFill>
            </a:endParaRPr>
          </a:p>
          <a:p>
            <a:r>
              <a:rPr lang="en-US" sz="2600" dirty="0" smtClean="0"/>
              <a:t>Independent Educational Evaluation (2)</a:t>
            </a:r>
          </a:p>
          <a:p>
            <a:r>
              <a:rPr lang="en-US" sz="2600" dirty="0"/>
              <a:t>Discipline Procedures (2)</a:t>
            </a:r>
          </a:p>
          <a:p>
            <a:endParaRPr lang="en-US" sz="2400" dirty="0"/>
          </a:p>
          <a:p>
            <a:endParaRPr lang="en-US" sz="2400" dirty="0"/>
          </a:p>
          <a:p>
            <a:endParaRPr lang="en-US" sz="2400" dirty="0" smtClean="0"/>
          </a:p>
          <a:p>
            <a:pPr lvl="1"/>
            <a:endParaRPr lang="en-US" sz="1800" dirty="0" smtClean="0"/>
          </a:p>
          <a:p>
            <a:endParaRPr lang="en-US" sz="2400" dirty="0" smtClean="0"/>
          </a:p>
          <a:p>
            <a:endParaRPr lang="en-US" sz="2400" dirty="0" smtClean="0"/>
          </a:p>
          <a:p>
            <a:endParaRPr lang="en-US" sz="3600" dirty="0" smtClean="0"/>
          </a:p>
        </p:txBody>
      </p:sp>
      <p:sp>
        <p:nvSpPr>
          <p:cNvPr id="2" name="Content Placeholder 1"/>
          <p:cNvSpPr>
            <a:spLocks noGrp="1"/>
          </p:cNvSpPr>
          <p:nvPr>
            <p:ph sz="half" idx="2"/>
          </p:nvPr>
        </p:nvSpPr>
        <p:spPr>
          <a:xfrm>
            <a:off x="4648200" y="1659580"/>
            <a:ext cx="4495800" cy="4314184"/>
          </a:xfrm>
        </p:spPr>
        <p:txBody>
          <a:bodyPr>
            <a:normAutofit fontScale="92500" lnSpcReduction="20000"/>
          </a:bodyPr>
          <a:lstStyle/>
          <a:p>
            <a:r>
              <a:rPr lang="en-US" dirty="0"/>
              <a:t>Procedural Safeguards Notice (1)</a:t>
            </a:r>
          </a:p>
          <a:p>
            <a:r>
              <a:rPr lang="en-US" dirty="0" smtClean="0"/>
              <a:t>Definition of IEP (1)</a:t>
            </a:r>
          </a:p>
          <a:p>
            <a:r>
              <a:rPr lang="en-US" dirty="0" smtClean="0"/>
              <a:t>Amendment of records at parent request (1)</a:t>
            </a:r>
          </a:p>
          <a:p>
            <a:r>
              <a:rPr lang="en-US" dirty="0" smtClean="0"/>
              <a:t>Prior notice by public agency (1)</a:t>
            </a:r>
          </a:p>
          <a:p>
            <a:r>
              <a:rPr lang="en-US" dirty="0" smtClean="0"/>
              <a:t>Placements (1)</a:t>
            </a:r>
          </a:p>
          <a:p>
            <a:r>
              <a:rPr lang="en-US" dirty="0" smtClean="0"/>
              <a:t>Least Restrictive Environment (1)</a:t>
            </a:r>
          </a:p>
          <a:p>
            <a:r>
              <a:rPr lang="en-US" dirty="0" smtClean="0"/>
              <a:t>Highly Qualified Special Education Teachers (1)</a:t>
            </a:r>
            <a:endParaRPr lang="en-US" dirty="0"/>
          </a:p>
        </p:txBody>
      </p:sp>
      <p:sp>
        <p:nvSpPr>
          <p:cNvPr id="4" name="Date Placeholder 3"/>
          <p:cNvSpPr>
            <a:spLocks noGrp="1"/>
          </p:cNvSpPr>
          <p:nvPr>
            <p:ph type="dt" sz="half" idx="10"/>
          </p:nvPr>
        </p:nvSpPr>
        <p:spPr/>
        <p:txBody>
          <a:bodyPr/>
          <a:lstStyle/>
          <a:p>
            <a:pPr>
              <a:defRPr/>
            </a:pPr>
            <a:fld id="{56FEB393-855D-4C78-A10E-7D02D0B03D1F}" type="datetime1">
              <a:rPr lang="en-US" smtClean="0">
                <a:solidFill>
                  <a:prstClr val="black"/>
                </a:solidFill>
              </a:rPr>
              <a:pPr>
                <a:defRPr/>
              </a:pPr>
              <a:t>3/29/2016</a:t>
            </a:fld>
            <a:endParaRPr lang="en-US" dirty="0">
              <a:solidFill>
                <a:prstClr val="black"/>
              </a:solidFill>
            </a:endParaRPr>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p>
            <a:pPr>
              <a:defRPr/>
            </a:pPr>
            <a:fld id="{489F2AE7-5F3A-4D07-8D00-387C5B734788}"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xmlns="" val="1143542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Learning Targets</a:t>
            </a:r>
          </a:p>
        </p:txBody>
      </p:sp>
      <p:sp>
        <p:nvSpPr>
          <p:cNvPr id="3075" name="Content Placeholder 5"/>
          <p:cNvSpPr>
            <a:spLocks noGrp="1"/>
          </p:cNvSpPr>
          <p:nvPr>
            <p:ph idx="1"/>
          </p:nvPr>
        </p:nvSpPr>
        <p:spPr/>
        <p:txBody>
          <a:bodyPr>
            <a:normAutofit/>
          </a:bodyPr>
          <a:lstStyle/>
          <a:p>
            <a:r>
              <a:rPr lang="en-US" dirty="0" smtClean="0"/>
              <a:t>Acquire an understanding of the relevance and importance of LEA general supervision</a:t>
            </a:r>
          </a:p>
          <a:p>
            <a:r>
              <a:rPr lang="en-US" dirty="0" smtClean="0"/>
              <a:t>Identify the trends in compliance issues resulting in findings against LEAs in due process hearings and formal complaints</a:t>
            </a:r>
          </a:p>
          <a:p>
            <a:r>
              <a:rPr lang="en-US" dirty="0" smtClean="0"/>
              <a:t>Identify data to inform LEA general supervision and best practice</a:t>
            </a:r>
          </a:p>
          <a:p>
            <a:endParaRPr lang="en-US" dirty="0" smtClean="0"/>
          </a:p>
          <a:p>
            <a:pPr marL="0" indent="0">
              <a:buNone/>
            </a:pPr>
            <a:endParaRPr lang="en-US" dirty="0"/>
          </a:p>
        </p:txBody>
      </p:sp>
      <p:sp>
        <p:nvSpPr>
          <p:cNvPr id="4" name="Date Placeholder 3"/>
          <p:cNvSpPr>
            <a:spLocks noGrp="1"/>
          </p:cNvSpPr>
          <p:nvPr>
            <p:ph type="dt" sz="quarter" idx="4294967295"/>
          </p:nvPr>
        </p:nvSpPr>
        <p:spPr>
          <a:xfrm>
            <a:off x="6934200" y="6356350"/>
            <a:ext cx="1066800" cy="365125"/>
          </a:xfrm>
          <a:prstGeom prst="rect">
            <a:avLst/>
          </a:prstGeom>
        </p:spPr>
        <p:txBody>
          <a:bodyPr/>
          <a:lstStyle/>
          <a:p>
            <a:pPr>
              <a:defRPr/>
            </a:pPr>
            <a:fld id="{56FEB393-855D-4C78-A10E-7D02D0B03D1F}" type="datetime1">
              <a:rPr lang="en-US" smtClean="0"/>
              <a:pPr>
                <a:defRPr/>
              </a:pPr>
              <a:t>3/29/2016</a:t>
            </a:fld>
            <a:endParaRPr lang="en-US" dirty="0"/>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F8B671-79C2-4A79-B7A5-8D2D3FDB99C8}"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pic>
        <p:nvPicPr>
          <p:cNvPr id="3078" name="Picture 6" descr="C:\Users\Jamila.Pollard\AppData\Local\Microsoft\Windows\Temporary Internet Files\Content.IE5\AIL3HZBY\MC900382592[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24187" y="4415883"/>
            <a:ext cx="1676400" cy="1538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6506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136857" y="46037"/>
            <a:ext cx="6969512" cy="1325563"/>
          </a:xfrm>
        </p:spPr>
        <p:txBody>
          <a:bodyPr>
            <a:normAutofit fontScale="90000"/>
          </a:bodyPr>
          <a:lstStyle/>
          <a:p>
            <a:r>
              <a:rPr lang="en-US" sz="3200" dirty="0" smtClean="0"/>
              <a:t>FY 2016 YTD Findings of Non-Compliance in Formal Complaints               </a:t>
            </a:r>
            <a:br>
              <a:rPr lang="en-US" sz="3200" dirty="0" smtClean="0"/>
            </a:br>
            <a:r>
              <a:rPr lang="en-US" sz="3200" dirty="0" smtClean="0"/>
              <a:t>(21 Findings against 11 districts)</a:t>
            </a:r>
          </a:p>
        </p:txBody>
      </p:sp>
      <p:sp>
        <p:nvSpPr>
          <p:cNvPr id="15363" name="Content Placeholder 6"/>
          <p:cNvSpPr>
            <a:spLocks noGrp="1"/>
          </p:cNvSpPr>
          <p:nvPr>
            <p:ph sz="half" idx="1"/>
          </p:nvPr>
        </p:nvSpPr>
        <p:spPr>
          <a:xfrm>
            <a:off x="0" y="1659580"/>
            <a:ext cx="4495800" cy="4237983"/>
          </a:xfrm>
        </p:spPr>
        <p:txBody>
          <a:bodyPr>
            <a:noAutofit/>
          </a:bodyPr>
          <a:lstStyle/>
          <a:p>
            <a:r>
              <a:rPr lang="en-US" sz="3200" b="1" dirty="0" smtClean="0">
                <a:solidFill>
                  <a:srgbClr val="FF0000"/>
                </a:solidFill>
              </a:rPr>
              <a:t>Implementation of the IEP (4)</a:t>
            </a:r>
          </a:p>
          <a:p>
            <a:r>
              <a:rPr lang="en-US" sz="3200" b="1" dirty="0">
                <a:solidFill>
                  <a:srgbClr val="FF0000"/>
                </a:solidFill>
              </a:rPr>
              <a:t>Evaluations and Reevaluations (3)</a:t>
            </a:r>
          </a:p>
          <a:p>
            <a:r>
              <a:rPr lang="en-US" sz="3200" dirty="0" smtClean="0"/>
              <a:t>Free, Appropriate Public Education (3)</a:t>
            </a:r>
          </a:p>
          <a:p>
            <a:r>
              <a:rPr lang="en-US" sz="3200" b="1" dirty="0" smtClean="0">
                <a:solidFill>
                  <a:srgbClr val="FF0000"/>
                </a:solidFill>
              </a:rPr>
              <a:t>Development</a:t>
            </a:r>
            <a:r>
              <a:rPr lang="en-US" sz="3200" b="1" dirty="0">
                <a:solidFill>
                  <a:srgbClr val="FF0000"/>
                </a:solidFill>
              </a:rPr>
              <a:t>, review, and revision of the IEP </a:t>
            </a:r>
            <a:r>
              <a:rPr lang="en-US" sz="3200" b="1" dirty="0" smtClean="0">
                <a:solidFill>
                  <a:srgbClr val="FF0000"/>
                </a:solidFill>
              </a:rPr>
              <a:t>(2)</a:t>
            </a:r>
          </a:p>
          <a:p>
            <a:endParaRPr lang="en-US" sz="3200" dirty="0"/>
          </a:p>
          <a:p>
            <a:endParaRPr lang="en-US" sz="3200" dirty="0"/>
          </a:p>
          <a:p>
            <a:endParaRPr lang="en-US" sz="3200" dirty="0" smtClean="0"/>
          </a:p>
          <a:p>
            <a:pPr lvl="1"/>
            <a:endParaRPr lang="en-US" dirty="0" smtClean="0"/>
          </a:p>
          <a:p>
            <a:endParaRPr lang="en-US" sz="3200" dirty="0" smtClean="0"/>
          </a:p>
          <a:p>
            <a:endParaRPr lang="en-US" sz="3200" dirty="0" smtClean="0"/>
          </a:p>
          <a:p>
            <a:endParaRPr lang="en-US" sz="4400" dirty="0" smtClean="0"/>
          </a:p>
        </p:txBody>
      </p:sp>
      <p:sp>
        <p:nvSpPr>
          <p:cNvPr id="2" name="Content Placeholder 1"/>
          <p:cNvSpPr>
            <a:spLocks noGrp="1"/>
          </p:cNvSpPr>
          <p:nvPr>
            <p:ph sz="half" idx="2"/>
          </p:nvPr>
        </p:nvSpPr>
        <p:spPr>
          <a:xfrm>
            <a:off x="4495800" y="1659580"/>
            <a:ext cx="4648200" cy="4314184"/>
          </a:xfrm>
        </p:spPr>
        <p:txBody>
          <a:bodyPr>
            <a:normAutofit/>
          </a:bodyPr>
          <a:lstStyle/>
          <a:p>
            <a:r>
              <a:rPr lang="en-US" sz="3200" b="1" dirty="0">
                <a:solidFill>
                  <a:srgbClr val="FF0000"/>
                </a:solidFill>
              </a:rPr>
              <a:t>Parent Participation (2)</a:t>
            </a:r>
          </a:p>
          <a:p>
            <a:r>
              <a:rPr lang="en-US" sz="3200" dirty="0" smtClean="0"/>
              <a:t>Confidentiality (2)</a:t>
            </a:r>
          </a:p>
          <a:p>
            <a:r>
              <a:rPr lang="en-US" sz="3200" dirty="0" smtClean="0"/>
              <a:t>Prior notice by public agency (2)</a:t>
            </a:r>
          </a:p>
          <a:p>
            <a:r>
              <a:rPr lang="en-US" sz="3200" dirty="0" smtClean="0"/>
              <a:t>Placements (1)</a:t>
            </a:r>
          </a:p>
          <a:p>
            <a:r>
              <a:rPr lang="en-US" sz="3200" dirty="0" smtClean="0"/>
              <a:t>Child Find (1)</a:t>
            </a:r>
            <a:endParaRPr lang="en-US" sz="3200" dirty="0"/>
          </a:p>
        </p:txBody>
      </p:sp>
      <p:sp>
        <p:nvSpPr>
          <p:cNvPr id="4" name="Date Placeholder 3"/>
          <p:cNvSpPr>
            <a:spLocks noGrp="1"/>
          </p:cNvSpPr>
          <p:nvPr>
            <p:ph type="dt" sz="half" idx="10"/>
          </p:nvPr>
        </p:nvSpPr>
        <p:spPr/>
        <p:txBody>
          <a:bodyPr/>
          <a:lstStyle/>
          <a:p>
            <a:pPr>
              <a:defRPr/>
            </a:pPr>
            <a:fld id="{56FEB393-855D-4C78-A10E-7D02D0B03D1F}" type="datetime1">
              <a:rPr lang="en-US" smtClean="0">
                <a:solidFill>
                  <a:prstClr val="black"/>
                </a:solidFill>
              </a:rPr>
              <a:pPr>
                <a:defRPr/>
              </a:pPr>
              <a:t>3/29/2016</a:t>
            </a:fld>
            <a:endParaRPr lang="en-US" dirty="0">
              <a:solidFill>
                <a:prstClr val="black"/>
              </a:solidFill>
            </a:endParaRPr>
          </a:p>
        </p:txBody>
      </p:sp>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p>
            <a:pPr>
              <a:defRPr/>
            </a:pPr>
            <a:fld id="{489F2AE7-5F3A-4D07-8D00-387C5B734788}"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xmlns="" val="3725406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Implementation of IEP (34 C.F.R. § 300.320)</a:t>
            </a:r>
            <a:endParaRPr lang="en-US" dirty="0"/>
          </a:p>
        </p:txBody>
      </p:sp>
      <p:sp>
        <p:nvSpPr>
          <p:cNvPr id="8" name="Content Placeholder 7"/>
          <p:cNvSpPr>
            <a:spLocks noGrp="1"/>
          </p:cNvSpPr>
          <p:nvPr>
            <p:ph idx="1"/>
          </p:nvPr>
        </p:nvSpPr>
        <p:spPr/>
        <p:txBody>
          <a:bodyPr>
            <a:normAutofit fontScale="92500" lnSpcReduction="20000"/>
          </a:bodyPr>
          <a:lstStyle/>
          <a:p>
            <a:r>
              <a:rPr lang="en-US" dirty="0" smtClean="0"/>
              <a:t>This regulation defines an IEP and details the required components of an IEP.</a:t>
            </a:r>
          </a:p>
          <a:p>
            <a:r>
              <a:rPr lang="en-US" dirty="0" smtClean="0"/>
              <a:t>“Each public agency must ensure that, as soon as possible following development of the IEP, special education and related services are made available to the child </a:t>
            </a:r>
            <a:r>
              <a:rPr lang="en-US" b="1" dirty="0" smtClean="0"/>
              <a:t>in accordance with the child’s IEP</a:t>
            </a:r>
            <a:r>
              <a:rPr lang="en-US" dirty="0"/>
              <a:t>.” 34 C.F.R. § 300.323(c)(2) </a:t>
            </a:r>
            <a:endParaRPr lang="en-US" dirty="0" smtClean="0"/>
          </a:p>
          <a:p>
            <a:r>
              <a:rPr lang="en-US" dirty="0" smtClean="0"/>
              <a:t>When dealing </a:t>
            </a:r>
            <a:r>
              <a:rPr lang="en-US" dirty="0"/>
              <a:t>with transfer IEPs, the new district must “provide FAPE to the child (including services </a:t>
            </a:r>
            <a:r>
              <a:rPr lang="en-US" b="1" dirty="0"/>
              <a:t>comparable</a:t>
            </a:r>
            <a:r>
              <a:rPr lang="en-US" dirty="0"/>
              <a:t> to those described in the child’s IEP from previous public agency)” until new district either adopts the IEP or develops, adopts and implements new IEP</a:t>
            </a:r>
            <a:r>
              <a:rPr lang="en-US" dirty="0" smtClean="0"/>
              <a:t>. </a:t>
            </a:r>
            <a:r>
              <a:rPr lang="en-US" dirty="0"/>
              <a:t>34 C.F.R. § 300.323(e)</a:t>
            </a:r>
          </a:p>
          <a:p>
            <a:endParaRPr lang="en-US" dirty="0" smtClean="0"/>
          </a:p>
        </p:txBody>
      </p:sp>
      <p:sp>
        <p:nvSpPr>
          <p:cNvPr id="5" name="Date Placeholder 4"/>
          <p:cNvSpPr>
            <a:spLocks noGrp="1"/>
          </p:cNvSpPr>
          <p:nvPr>
            <p:ph type="dt" sz="half" idx="2"/>
          </p:nvPr>
        </p:nvSpPr>
        <p:spPr/>
        <p:txBody>
          <a:bodyPr/>
          <a:lstStyle/>
          <a:p>
            <a:fld id="{33CB0378-FFD4-4CBB-858D-32EE1C82268A}" type="datetime1">
              <a:rPr lang="en-US" smtClean="0"/>
              <a:pPr/>
              <a:t>3/29/2016</a:t>
            </a:fld>
            <a:endParaRPr lang="en-US" dirty="0"/>
          </a:p>
        </p:txBody>
      </p:sp>
      <p:sp>
        <p:nvSpPr>
          <p:cNvPr id="6" name="Slide Number Placeholder 5"/>
          <p:cNvSpPr>
            <a:spLocks noGrp="1"/>
          </p:cNvSpPr>
          <p:nvPr>
            <p:ph type="sldNum" sz="quarter" idx="4"/>
          </p:nvPr>
        </p:nvSpPr>
        <p:spPr/>
        <p:txBody>
          <a:bodyPr/>
          <a:lstStyle/>
          <a:p>
            <a:fld id="{B63E4CEF-BB1E-48C7-AE93-F39F6AA99AD7}" type="slidenum">
              <a:rPr lang="en-US" smtClean="0"/>
              <a:pPr/>
              <a:t>21</a:t>
            </a:fld>
            <a:endParaRPr lang="en-US" dirty="0"/>
          </a:p>
        </p:txBody>
      </p:sp>
    </p:spTree>
    <p:extLst>
      <p:ext uri="{BB962C8B-B14F-4D97-AF65-F5344CB8AC3E}">
        <p14:creationId xmlns:p14="http://schemas.microsoft.com/office/powerpoint/2010/main" xmlns="" val="2349504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Implementation of IEP (34 C.F.R. § 300.320)</a:t>
            </a:r>
            <a:endParaRPr lang="en-US" dirty="0"/>
          </a:p>
        </p:txBody>
      </p:sp>
      <p:sp>
        <p:nvSpPr>
          <p:cNvPr id="8" name="Content Placeholder 7"/>
          <p:cNvSpPr>
            <a:spLocks noGrp="1"/>
          </p:cNvSpPr>
          <p:nvPr>
            <p:ph idx="1"/>
          </p:nvPr>
        </p:nvSpPr>
        <p:spPr/>
        <p:txBody>
          <a:bodyPr>
            <a:noAutofit/>
          </a:bodyPr>
          <a:lstStyle/>
          <a:p>
            <a:r>
              <a:rPr lang="en-US" sz="3600" dirty="0" smtClean="0"/>
              <a:t>Students not receiving the special education and related services required in the IEP</a:t>
            </a:r>
          </a:p>
          <a:p>
            <a:pPr lvl="1"/>
            <a:r>
              <a:rPr lang="en-US" sz="3200" dirty="0" smtClean="0"/>
              <a:t>Incorrect service model (e.g., co-taught instead of resource)</a:t>
            </a:r>
          </a:p>
          <a:p>
            <a:pPr lvl="1"/>
            <a:r>
              <a:rPr lang="en-US" sz="3200" dirty="0" smtClean="0"/>
              <a:t>Absence of certified personnel (e.g., teacher vacancies and teacher absences)</a:t>
            </a:r>
          </a:p>
          <a:p>
            <a:pPr lvl="1"/>
            <a:r>
              <a:rPr lang="en-US" sz="3200" dirty="0" smtClean="0"/>
              <a:t>Inadequate special education services (e.g., over 10 days in ISS)</a:t>
            </a:r>
          </a:p>
          <a:p>
            <a:pPr marL="0" indent="0">
              <a:buNone/>
            </a:pPr>
            <a:endParaRPr lang="en-US" sz="3600" dirty="0" smtClean="0"/>
          </a:p>
        </p:txBody>
      </p:sp>
      <p:sp>
        <p:nvSpPr>
          <p:cNvPr id="5" name="Date Placeholder 4"/>
          <p:cNvSpPr>
            <a:spLocks noGrp="1"/>
          </p:cNvSpPr>
          <p:nvPr>
            <p:ph type="dt" sz="half" idx="2"/>
          </p:nvPr>
        </p:nvSpPr>
        <p:spPr/>
        <p:txBody>
          <a:bodyPr/>
          <a:lstStyle/>
          <a:p>
            <a:fld id="{33CB0378-FFD4-4CBB-858D-32EE1C82268A}" type="datetime1">
              <a:rPr lang="en-US" smtClean="0"/>
              <a:pPr/>
              <a:t>3/29/2016</a:t>
            </a:fld>
            <a:endParaRPr lang="en-US" dirty="0"/>
          </a:p>
        </p:txBody>
      </p:sp>
      <p:sp>
        <p:nvSpPr>
          <p:cNvPr id="6" name="Slide Number Placeholder 5"/>
          <p:cNvSpPr>
            <a:spLocks noGrp="1"/>
          </p:cNvSpPr>
          <p:nvPr>
            <p:ph type="sldNum" sz="quarter" idx="4"/>
          </p:nvPr>
        </p:nvSpPr>
        <p:spPr/>
        <p:txBody>
          <a:bodyPr/>
          <a:lstStyle/>
          <a:p>
            <a:fld id="{B63E4CEF-BB1E-48C7-AE93-F39F6AA99AD7}" type="slidenum">
              <a:rPr lang="en-US" smtClean="0"/>
              <a:pPr/>
              <a:t>22</a:t>
            </a:fld>
            <a:endParaRPr lang="en-US" dirty="0"/>
          </a:p>
        </p:txBody>
      </p:sp>
    </p:spTree>
    <p:extLst>
      <p:ext uri="{BB962C8B-B14F-4D97-AF65-F5344CB8AC3E}">
        <p14:creationId xmlns:p14="http://schemas.microsoft.com/office/powerpoint/2010/main" xmlns="" val="218308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of IEP (34 C.F.R. § 300.320)</a:t>
            </a:r>
          </a:p>
        </p:txBody>
      </p:sp>
      <p:sp>
        <p:nvSpPr>
          <p:cNvPr id="3" name="Content Placeholder 2"/>
          <p:cNvSpPr>
            <a:spLocks noGrp="1"/>
          </p:cNvSpPr>
          <p:nvPr>
            <p:ph idx="1"/>
          </p:nvPr>
        </p:nvSpPr>
        <p:spPr/>
        <p:txBody>
          <a:bodyPr>
            <a:normAutofit lnSpcReduction="10000"/>
          </a:bodyPr>
          <a:lstStyle/>
          <a:p>
            <a:r>
              <a:rPr lang="en-US" dirty="0" smtClean="0"/>
              <a:t>Lack of documentation that the student is receiving the supplementary aids and services required in the IEP</a:t>
            </a:r>
          </a:p>
          <a:p>
            <a:r>
              <a:rPr lang="en-US" dirty="0" smtClean="0"/>
              <a:t>Parents not receiving progress reports as required in the IEP</a:t>
            </a:r>
          </a:p>
          <a:p>
            <a:pPr lvl="1"/>
            <a:r>
              <a:rPr lang="en-US" dirty="0" smtClean="0"/>
              <a:t>“Periodic reports on the progress the child is making toward meeting the annual goals (such as through the use of quarterly or other periodic reports, concurrent with the issuance of report cards)” 34 C.F.R. § 300.320(a)(3)(ii).</a:t>
            </a:r>
          </a:p>
          <a:p>
            <a:r>
              <a:rPr lang="en-US" b="1" dirty="0" smtClean="0"/>
              <a:t>Warning</a:t>
            </a:r>
            <a:r>
              <a:rPr lang="en-US" dirty="0" smtClean="0"/>
              <a:t>: Be careful of possible confidentiality violations.</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23</a:t>
            </a:fld>
            <a:endParaRPr lang="en-US" dirty="0"/>
          </a:p>
        </p:txBody>
      </p:sp>
    </p:spTree>
    <p:extLst>
      <p:ext uri="{BB962C8B-B14F-4D97-AF65-F5344CB8AC3E}">
        <p14:creationId xmlns:p14="http://schemas.microsoft.com/office/powerpoint/2010/main" xmlns="" val="82766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need to think about….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Procedures for checking IEP service pages before start of school year (especially the transition years from elementary to middle and middle to high)</a:t>
            </a:r>
          </a:p>
          <a:p>
            <a:r>
              <a:rPr lang="en-US" dirty="0" smtClean="0"/>
              <a:t>Procedures when special education teachers and related service providers are absent and when there is a vacancy</a:t>
            </a:r>
          </a:p>
          <a:p>
            <a:r>
              <a:rPr lang="en-US" dirty="0"/>
              <a:t>Providing special education and related services while serving ISS</a:t>
            </a:r>
          </a:p>
          <a:p>
            <a:r>
              <a:rPr lang="en-US" dirty="0"/>
              <a:t>How to document services and accommodations</a:t>
            </a:r>
          </a:p>
          <a:p>
            <a:r>
              <a:rPr lang="en-US" dirty="0" smtClean="0"/>
              <a:t>Collecting sufficient progress monitoring data</a:t>
            </a:r>
          </a:p>
          <a:p>
            <a:r>
              <a:rPr lang="en-US" dirty="0" smtClean="0"/>
              <a:t>Providing timely </a:t>
            </a:r>
            <a:r>
              <a:rPr lang="en-US" dirty="0"/>
              <a:t>progress reports</a:t>
            </a:r>
          </a:p>
          <a:p>
            <a:r>
              <a:rPr lang="en-US" dirty="0" smtClean="0"/>
              <a:t>Procedures </a:t>
            </a:r>
            <a:r>
              <a:rPr lang="en-US" dirty="0"/>
              <a:t>for transfer students with </a:t>
            </a:r>
            <a:r>
              <a:rPr lang="en-US" dirty="0" smtClean="0"/>
              <a:t>IEPs</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24</a:t>
            </a:fld>
            <a:endParaRPr lang="en-US" dirty="0"/>
          </a:p>
        </p:txBody>
      </p:sp>
    </p:spTree>
    <p:extLst>
      <p:ext uri="{BB962C8B-B14F-4D97-AF65-F5344CB8AC3E}">
        <p14:creationId xmlns:p14="http://schemas.microsoft.com/office/powerpoint/2010/main" xmlns="" val="2572787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Supervision </a:t>
            </a:r>
            <a:endParaRPr lang="en-US" dirty="0"/>
          </a:p>
        </p:txBody>
      </p:sp>
      <p:sp>
        <p:nvSpPr>
          <p:cNvPr id="3" name="Content Placeholder 2"/>
          <p:cNvSpPr>
            <a:spLocks noGrp="1"/>
          </p:cNvSpPr>
          <p:nvPr>
            <p:ph idx="1"/>
          </p:nvPr>
        </p:nvSpPr>
        <p:spPr/>
        <p:txBody>
          <a:bodyPr/>
          <a:lstStyle/>
          <a:p>
            <a:pPr marL="0" indent="0">
              <a:buNone/>
            </a:pPr>
            <a:r>
              <a:rPr lang="en-US" dirty="0"/>
              <a:t>Principles of General Supervision</a:t>
            </a:r>
          </a:p>
          <a:p>
            <a:pPr lvl="1"/>
            <a:r>
              <a:rPr lang="en-US" dirty="0"/>
              <a:t>Written Policies and procedures</a:t>
            </a:r>
          </a:p>
          <a:p>
            <a:pPr lvl="1"/>
            <a:r>
              <a:rPr lang="en-US" dirty="0"/>
              <a:t>Professional Learning</a:t>
            </a:r>
          </a:p>
          <a:p>
            <a:pPr lvl="1"/>
            <a:r>
              <a:rPr lang="en-US" dirty="0"/>
              <a:t>Implementation of Compliant Practices</a:t>
            </a:r>
          </a:p>
          <a:p>
            <a:pPr lvl="1"/>
            <a:r>
              <a:rPr lang="en-US" dirty="0"/>
              <a:t>Supervision and Monitoring</a:t>
            </a:r>
          </a:p>
          <a:p>
            <a:pPr lvl="1"/>
            <a:endParaRPr lang="en-US" dirty="0"/>
          </a:p>
          <a:p>
            <a:pPr marL="0" indent="0">
              <a:buNone/>
            </a:pPr>
            <a:r>
              <a:rPr lang="en-US" dirty="0"/>
              <a:t>How do you know?</a:t>
            </a:r>
          </a:p>
          <a:p>
            <a:pPr marL="0" indent="0" algn="ctr">
              <a:buNone/>
            </a:pPr>
            <a:r>
              <a:rPr lang="en-US" sz="4800" dirty="0"/>
              <a:t>DATA</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25</a:t>
            </a:fld>
            <a:endParaRPr lang="en-US" dirty="0"/>
          </a:p>
        </p:txBody>
      </p:sp>
    </p:spTree>
    <p:extLst>
      <p:ext uri="{BB962C8B-B14F-4D97-AF65-F5344CB8AC3E}">
        <p14:creationId xmlns:p14="http://schemas.microsoft.com/office/powerpoint/2010/main" xmlns="" val="172097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arn(inVertic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arn(inVertical)">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16" y="0"/>
            <a:ext cx="6316630" cy="1325563"/>
          </a:xfrm>
        </p:spPr>
        <p:txBody>
          <a:bodyPr/>
          <a:lstStyle/>
          <a:p>
            <a:r>
              <a:rPr lang="en-US" dirty="0" smtClean="0"/>
              <a:t>Using Your Data</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26</a:t>
            </a:fld>
            <a:endParaRPr lang="en-US" dirty="0"/>
          </a:p>
        </p:txBody>
      </p:sp>
      <p:graphicFrame>
        <p:nvGraphicFramePr>
          <p:cNvPr id="6" name="Chart 5"/>
          <p:cNvGraphicFramePr>
            <a:graphicFrameLocks noGrp="1"/>
          </p:cNvGraphicFramePr>
          <p:nvPr>
            <p:extLst>
              <p:ext uri="{D42A27DB-BD31-4B8C-83A1-F6EECF244321}">
                <p14:modId xmlns:p14="http://schemas.microsoft.com/office/powerpoint/2010/main" xmlns="" val="3472502740"/>
              </p:ext>
            </p:extLst>
          </p:nvPr>
        </p:nvGraphicFramePr>
        <p:xfrm>
          <a:off x="0" y="1104105"/>
          <a:ext cx="8654143" cy="504269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148667" y="1981200"/>
            <a:ext cx="4366683" cy="646331"/>
          </a:xfrm>
          <a:prstGeom prst="rect">
            <a:avLst/>
          </a:prstGeom>
          <a:noFill/>
        </p:spPr>
        <p:txBody>
          <a:bodyPr wrap="square" rtlCol="0">
            <a:spAutoFit/>
          </a:bodyPr>
          <a:lstStyle/>
          <a:p>
            <a:r>
              <a:rPr lang="en-US" dirty="0" smtClean="0"/>
              <a:t>Consider the trend…specially designed instruction?</a:t>
            </a:r>
            <a:endParaRPr lang="en-US" dirty="0"/>
          </a:p>
        </p:txBody>
      </p:sp>
    </p:spTree>
    <p:extLst>
      <p:ext uri="{BB962C8B-B14F-4D97-AF65-F5344CB8AC3E}">
        <p14:creationId xmlns:p14="http://schemas.microsoft.com/office/powerpoint/2010/main" xmlns="" val="150243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DATA		</a:t>
            </a:r>
            <a:endParaRPr lang="en-US" dirty="0"/>
          </a:p>
        </p:txBody>
      </p:sp>
      <p:sp>
        <p:nvSpPr>
          <p:cNvPr id="3" name="Content Placeholder 2"/>
          <p:cNvSpPr>
            <a:spLocks noGrp="1"/>
          </p:cNvSpPr>
          <p:nvPr>
            <p:ph idx="1"/>
          </p:nvPr>
        </p:nvSpPr>
        <p:spPr>
          <a:xfrm>
            <a:off x="374650" y="1503892"/>
            <a:ext cx="7886700" cy="4351338"/>
          </a:xfrm>
        </p:spPr>
        <p:txBody>
          <a:bodyPr/>
          <a:lstStyle/>
          <a:p>
            <a:pPr marL="0" indent="0">
              <a:buNone/>
            </a:pPr>
            <a:r>
              <a:rPr lang="en-US" dirty="0" smtClean="0"/>
              <a:t>Do you:</a:t>
            </a:r>
          </a:p>
          <a:p>
            <a:pPr lvl="1"/>
            <a:r>
              <a:rPr lang="en-US" dirty="0" smtClean="0"/>
              <a:t>Examine your District data?</a:t>
            </a:r>
          </a:p>
          <a:p>
            <a:pPr lvl="1"/>
            <a:r>
              <a:rPr lang="en-US" dirty="0" smtClean="0"/>
              <a:t>Examine your School data?</a:t>
            </a:r>
          </a:p>
          <a:p>
            <a:pPr lvl="1"/>
            <a:r>
              <a:rPr lang="en-US" dirty="0" smtClean="0"/>
              <a:t>Provide Professional Learning to teachers regarding how to collect, report and use data?</a:t>
            </a:r>
          </a:p>
          <a:p>
            <a:pPr lvl="1"/>
            <a:endParaRPr lang="en-US" dirty="0"/>
          </a:p>
          <a:p>
            <a:pPr marL="0" indent="0">
              <a:buNone/>
            </a:pPr>
            <a:r>
              <a:rPr lang="en-US" dirty="0" smtClean="0"/>
              <a:t>Can you articulate:</a:t>
            </a:r>
          </a:p>
          <a:p>
            <a:pPr lvl="1"/>
            <a:r>
              <a:rPr lang="en-US" dirty="0" smtClean="0"/>
              <a:t>What specially designed instruction looks like?</a:t>
            </a:r>
          </a:p>
          <a:p>
            <a:pPr lvl="1"/>
            <a:r>
              <a:rPr lang="en-US" dirty="0" smtClean="0"/>
              <a:t>How your data supports that specially designed instruction is occurring in your classrooms?</a:t>
            </a:r>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27</a:t>
            </a:fld>
            <a:endParaRPr lang="en-US" dirty="0"/>
          </a:p>
        </p:txBody>
      </p:sp>
    </p:spTree>
    <p:extLst>
      <p:ext uri="{BB962C8B-B14F-4D97-AF65-F5344CB8AC3E}">
        <p14:creationId xmlns:p14="http://schemas.microsoft.com/office/powerpoint/2010/main" xmlns="" val="97646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 Data – Compliant Practices?</a:t>
            </a:r>
            <a:endParaRPr lang="en-US" dirty="0"/>
          </a:p>
        </p:txBody>
      </p:sp>
      <p:sp>
        <p:nvSpPr>
          <p:cNvPr id="3" name="Content Placeholder 2"/>
          <p:cNvSpPr>
            <a:spLocks noGrp="1"/>
          </p:cNvSpPr>
          <p:nvPr>
            <p:ph idx="1"/>
          </p:nvPr>
        </p:nvSpPr>
        <p:spPr>
          <a:xfrm>
            <a:off x="409819" y="1832296"/>
            <a:ext cx="7886700" cy="4351338"/>
          </a:xfrm>
        </p:spPr>
        <p:txBody>
          <a:bodyPr>
            <a:normAutofit fontScale="92500" lnSpcReduction="10000"/>
          </a:bodyPr>
          <a:lstStyle/>
          <a:p>
            <a:r>
              <a:rPr lang="en-US" dirty="0" smtClean="0"/>
              <a:t>In School Suspension:</a:t>
            </a:r>
          </a:p>
          <a:p>
            <a:pPr lvl="1"/>
            <a:r>
              <a:rPr lang="en-US" dirty="0" smtClean="0"/>
              <a:t>In Georgia last year: 171,092 students received ISS as a consequence to a behavior infraction</a:t>
            </a:r>
          </a:p>
          <a:p>
            <a:pPr lvl="1"/>
            <a:r>
              <a:rPr lang="en-US" dirty="0" smtClean="0"/>
              <a:t>This represented 355,317 Discipline Actions</a:t>
            </a:r>
          </a:p>
          <a:p>
            <a:pPr lvl="1"/>
            <a:r>
              <a:rPr lang="en-US" dirty="0" smtClean="0"/>
              <a:t>16.7 % of the students who received ISS - 28,598 - were Students with Disabilities</a:t>
            </a:r>
          </a:p>
          <a:p>
            <a:pPr marL="457200" lvl="1" indent="0">
              <a:buNone/>
            </a:pPr>
            <a:endParaRPr lang="en-US" dirty="0" smtClean="0"/>
          </a:p>
          <a:p>
            <a:pPr marL="0" indent="0">
              <a:buNone/>
            </a:pPr>
            <a:r>
              <a:rPr lang="en-US" dirty="0" smtClean="0"/>
              <a:t>Do you know your district’s ISS data?</a:t>
            </a:r>
          </a:p>
          <a:p>
            <a:pPr marL="0" indent="0">
              <a:buNone/>
            </a:pPr>
            <a:r>
              <a:rPr lang="en-US" dirty="0" smtClean="0"/>
              <a:t>Are these students’ IEPs being implemented?</a:t>
            </a:r>
          </a:p>
          <a:p>
            <a:pPr marL="0" indent="0">
              <a:buNone/>
            </a:pPr>
            <a:r>
              <a:rPr lang="en-US" dirty="0" smtClean="0"/>
              <a:t>Are they receiving their specially designed instruction?</a:t>
            </a:r>
          </a:p>
          <a:p>
            <a:pPr marL="0" indent="0">
              <a:buNone/>
            </a:pPr>
            <a:r>
              <a:rPr lang="en-US" dirty="0" smtClean="0"/>
              <a:t>How do you know?</a:t>
            </a:r>
          </a:p>
          <a:p>
            <a:pPr marL="457200" lvl="1" indent="0">
              <a:buNone/>
            </a:pPr>
            <a:endParaRPr lang="en-US" dirty="0" smtClean="0"/>
          </a:p>
          <a:p>
            <a:pPr lvl="1"/>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28</a:t>
            </a:fld>
            <a:endParaRPr lang="en-US" dirty="0"/>
          </a:p>
        </p:txBody>
      </p:sp>
    </p:spTree>
    <p:extLst>
      <p:ext uri="{BB962C8B-B14F-4D97-AF65-F5344CB8AC3E}">
        <p14:creationId xmlns:p14="http://schemas.microsoft.com/office/powerpoint/2010/main" xmlns="" val="387453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arn(inVertical)">
                                      <p:cBhvr>
                                        <p:cTn id="12" dur="500"/>
                                        <p:tgtEl>
                                          <p:spTgt spid="3">
                                            <p:txEl>
                                              <p:pRg st="5" end="5"/>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arn(inVertical)">
                                      <p:cBhvr>
                                        <p:cTn id="15" dur="500"/>
                                        <p:tgtEl>
                                          <p:spTgt spid="3">
                                            <p:txEl>
                                              <p:pRg st="6" end="6"/>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arn(inVertical)">
                                      <p:cBhvr>
                                        <p:cTn id="18" dur="500"/>
                                        <p:tgtEl>
                                          <p:spTgt spid="3">
                                            <p:txEl>
                                              <p:pRg st="7" end="7"/>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barn(inVertical)">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Discipline Data – Compliant Practices?</a:t>
            </a:r>
          </a:p>
        </p:txBody>
      </p:sp>
      <p:sp>
        <p:nvSpPr>
          <p:cNvPr id="3" name="Content Placeholder 2"/>
          <p:cNvSpPr>
            <a:spLocks noGrp="1"/>
          </p:cNvSpPr>
          <p:nvPr>
            <p:ph idx="1"/>
          </p:nvPr>
        </p:nvSpPr>
        <p:spPr>
          <a:xfrm>
            <a:off x="628650" y="1825625"/>
            <a:ext cx="7886700" cy="4530726"/>
          </a:xfrm>
        </p:spPr>
        <p:txBody>
          <a:bodyPr>
            <a:normAutofit fontScale="92500" lnSpcReduction="10000"/>
          </a:bodyPr>
          <a:lstStyle/>
          <a:p>
            <a:pPr marL="0" indent="0">
              <a:buNone/>
            </a:pPr>
            <a:r>
              <a:rPr lang="en-US" dirty="0" smtClean="0"/>
              <a:t>Let’s take a look at OSS and Expulsion data:</a:t>
            </a:r>
          </a:p>
          <a:p>
            <a:r>
              <a:rPr lang="en-US" dirty="0" smtClean="0"/>
              <a:t>In Georgia last year 125,210 students were given OSS or expelled from school</a:t>
            </a:r>
          </a:p>
          <a:p>
            <a:r>
              <a:rPr lang="en-US" dirty="0" smtClean="0"/>
              <a:t>This represented 227,849 incidents</a:t>
            </a:r>
          </a:p>
          <a:p>
            <a:r>
              <a:rPr lang="en-US" dirty="0" smtClean="0"/>
              <a:t>19.7% </a:t>
            </a:r>
            <a:r>
              <a:rPr lang="en-US" dirty="0"/>
              <a:t>of the students who received </a:t>
            </a:r>
            <a:r>
              <a:rPr lang="en-US" dirty="0" smtClean="0"/>
              <a:t>OSS or were expelled  - 24,718 - were </a:t>
            </a:r>
            <a:r>
              <a:rPr lang="en-US" dirty="0"/>
              <a:t>Students with Disabilities</a:t>
            </a:r>
          </a:p>
          <a:p>
            <a:pPr marL="457200" lvl="1" indent="0">
              <a:buNone/>
            </a:pPr>
            <a:endParaRPr lang="en-US" dirty="0"/>
          </a:p>
          <a:p>
            <a:pPr marL="0" indent="0">
              <a:buNone/>
            </a:pPr>
            <a:r>
              <a:rPr lang="en-US" dirty="0"/>
              <a:t>Do you know your </a:t>
            </a:r>
            <a:r>
              <a:rPr lang="en-US" dirty="0" smtClean="0"/>
              <a:t>district’s OSS data</a:t>
            </a:r>
            <a:r>
              <a:rPr lang="en-US" dirty="0"/>
              <a:t>?</a:t>
            </a:r>
          </a:p>
          <a:p>
            <a:pPr marL="0" indent="0">
              <a:buNone/>
            </a:pPr>
            <a:r>
              <a:rPr lang="en-US" dirty="0"/>
              <a:t>Are these students’ IEPs being implemented</a:t>
            </a:r>
            <a:r>
              <a:rPr lang="en-US" dirty="0" smtClean="0"/>
              <a:t>?</a:t>
            </a:r>
          </a:p>
          <a:p>
            <a:pPr marL="0" indent="0">
              <a:buNone/>
            </a:pPr>
            <a:r>
              <a:rPr lang="en-US" dirty="0" smtClean="0"/>
              <a:t>Are they receiving FAPE?</a:t>
            </a:r>
            <a:endParaRPr lang="en-US" dirty="0"/>
          </a:p>
          <a:p>
            <a:pPr marL="0" indent="0">
              <a:buNone/>
            </a:pPr>
            <a:r>
              <a:rPr lang="en-US" dirty="0" smtClean="0"/>
              <a:t>How </a:t>
            </a:r>
            <a:r>
              <a:rPr lang="en-US" dirty="0"/>
              <a:t>do you know</a:t>
            </a:r>
            <a:r>
              <a:rPr lang="en-US" dirty="0" smtClean="0"/>
              <a:t>?</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29</a:t>
            </a:fld>
            <a:endParaRPr lang="en-US" dirty="0"/>
          </a:p>
        </p:txBody>
      </p:sp>
    </p:spTree>
    <p:extLst>
      <p:ext uri="{BB962C8B-B14F-4D97-AF65-F5344CB8AC3E}">
        <p14:creationId xmlns:p14="http://schemas.microsoft.com/office/powerpoint/2010/main" xmlns="" val="57699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arn(inVertical)">
                                      <p:cBhvr>
                                        <p:cTn id="12" dur="500"/>
                                        <p:tgtEl>
                                          <p:spTgt spid="3">
                                            <p:txEl>
                                              <p:pRg st="5" end="5"/>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arn(inVertical)">
                                      <p:cBhvr>
                                        <p:cTn id="15" dur="500"/>
                                        <p:tgtEl>
                                          <p:spTgt spid="3">
                                            <p:txEl>
                                              <p:pRg st="6" end="6"/>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arn(inVertical)">
                                      <p:cBhvr>
                                        <p:cTn id="18" dur="500"/>
                                        <p:tgtEl>
                                          <p:spTgt spid="3">
                                            <p:txEl>
                                              <p:pRg st="7" end="7"/>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barn(inVertical)">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Leadership FY12</a:t>
            </a:r>
            <a:endParaRPr lang="en-US" dirty="0"/>
          </a:p>
        </p:txBody>
      </p:sp>
      <p:sp>
        <p:nvSpPr>
          <p:cNvPr id="3" name="Content Placeholder 2"/>
          <p:cNvSpPr>
            <a:spLocks noGrp="1"/>
          </p:cNvSpPr>
          <p:nvPr>
            <p:ph idx="1"/>
          </p:nvPr>
        </p:nvSpPr>
        <p:spPr/>
        <p:txBody>
          <a:bodyPr/>
          <a:lstStyle/>
          <a:p>
            <a:pPr marL="0" indent="0">
              <a:buNone/>
            </a:pPr>
            <a:endParaRPr lang="en-US" b="1" i="1" dirty="0" smtClean="0">
              <a:solidFill>
                <a:srgbClr val="0070C0"/>
              </a:solidFill>
            </a:endParaRPr>
          </a:p>
          <a:p>
            <a:pPr marL="0" indent="0">
              <a:buNone/>
            </a:pPr>
            <a:r>
              <a:rPr lang="en-US" b="1" i="1" dirty="0" smtClean="0">
                <a:solidFill>
                  <a:srgbClr val="0070C0"/>
                </a:solidFill>
              </a:rPr>
              <a:t>Empowering </a:t>
            </a:r>
            <a:r>
              <a:rPr lang="en-US" b="1" i="1" dirty="0">
                <a:solidFill>
                  <a:srgbClr val="0070C0"/>
                </a:solidFill>
              </a:rPr>
              <a:t>Districts: </a:t>
            </a:r>
            <a:endParaRPr lang="en-US" dirty="0">
              <a:solidFill>
                <a:srgbClr val="0070C0"/>
              </a:solidFill>
            </a:endParaRPr>
          </a:p>
          <a:p>
            <a:pPr marL="0" indent="0">
              <a:buNone/>
            </a:pPr>
            <a:r>
              <a:rPr lang="en-US" b="1" i="1" dirty="0">
                <a:solidFill>
                  <a:srgbClr val="0070C0"/>
                </a:solidFill>
              </a:rPr>
              <a:t>Putting the Pieces of General Supervision Together </a:t>
            </a:r>
            <a:r>
              <a:rPr lang="en-US" b="1" i="1" dirty="0" smtClean="0">
                <a:solidFill>
                  <a:srgbClr val="0070C0"/>
                </a:solidFill>
              </a:rPr>
              <a:t>to</a:t>
            </a:r>
            <a:r>
              <a:rPr lang="en-US" dirty="0">
                <a:solidFill>
                  <a:srgbClr val="0070C0"/>
                </a:solidFill>
              </a:rPr>
              <a:t> </a:t>
            </a:r>
            <a:r>
              <a:rPr lang="en-US" b="1" i="1" dirty="0" smtClean="0">
                <a:solidFill>
                  <a:srgbClr val="0070C0"/>
                </a:solidFill>
              </a:rPr>
              <a:t>Improve </a:t>
            </a:r>
            <a:r>
              <a:rPr lang="en-US" b="1" i="1" dirty="0">
                <a:solidFill>
                  <a:srgbClr val="0070C0"/>
                </a:solidFill>
              </a:rPr>
              <a:t>Student </a:t>
            </a:r>
            <a:r>
              <a:rPr lang="en-US" b="1" i="1" dirty="0" smtClean="0">
                <a:solidFill>
                  <a:srgbClr val="0070C0"/>
                </a:solidFill>
              </a:rPr>
              <a:t>Outcomes</a:t>
            </a:r>
            <a:endParaRPr lang="en-US" dirty="0">
              <a:solidFill>
                <a:srgbClr val="0070C0"/>
              </a:solidFill>
            </a:endParaRPr>
          </a:p>
          <a:p>
            <a:pPr marL="0" indent="0">
              <a:buNone/>
            </a:pPr>
            <a:r>
              <a:rPr lang="en-US" b="1" dirty="0"/>
              <a:t>	</a:t>
            </a:r>
            <a:r>
              <a:rPr lang="en-US" b="1" dirty="0" smtClean="0"/>
              <a:t>		March </a:t>
            </a:r>
            <a:r>
              <a:rPr lang="en-US" b="1" dirty="0"/>
              <a:t>19 - 21, </a:t>
            </a:r>
            <a:r>
              <a:rPr lang="en-US" b="1" dirty="0" smtClean="0"/>
              <a:t>2012</a:t>
            </a:r>
            <a:endParaRPr lang="en-US" dirty="0"/>
          </a:p>
          <a:p>
            <a:pPr marL="0" indent="0">
              <a:buNone/>
            </a:pPr>
            <a:r>
              <a:rPr lang="en-US" b="1" dirty="0"/>
              <a:t> </a:t>
            </a:r>
            <a:r>
              <a:rPr lang="en-US" b="1" dirty="0" smtClean="0"/>
              <a:t>                              Classic </a:t>
            </a:r>
            <a:r>
              <a:rPr lang="en-US" b="1" dirty="0"/>
              <a:t>Center, Athens</a:t>
            </a:r>
            <a:endParaRPr lang="en-US" dirty="0"/>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a:t>
            </a:fld>
            <a:endParaRPr lang="en-US" dirty="0"/>
          </a:p>
        </p:txBody>
      </p:sp>
      <p:pic>
        <p:nvPicPr>
          <p:cNvPr id="7" name="Picture 6"/>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1031" y="4906683"/>
            <a:ext cx="1189262" cy="1009650"/>
          </a:xfrm>
          <a:prstGeom prst="rect">
            <a:avLst/>
          </a:prstGeom>
          <a:solidFill>
            <a:srgbClr val="F9B073"/>
          </a:solidFill>
          <a:ln>
            <a:noFill/>
          </a:ln>
        </p:spPr>
      </p:pic>
      <p:sp>
        <p:nvSpPr>
          <p:cNvPr id="11" name="Rectangle 10"/>
          <p:cNvSpPr/>
          <p:nvPr/>
        </p:nvSpPr>
        <p:spPr>
          <a:xfrm flipH="1">
            <a:off x="947853" y="5118410"/>
            <a:ext cx="635618" cy="410882"/>
          </a:xfrm>
          <a:prstGeom prst="rect">
            <a:avLst/>
          </a:prstGeom>
        </p:spPr>
        <p:txBody>
          <a:bodyPr wrap="square">
            <a:spAutoFit/>
          </a:bodyPr>
          <a:lstStyle/>
          <a:p>
            <a:pPr>
              <a:lnSpc>
                <a:spcPct val="115000"/>
              </a:lnSpc>
              <a:spcAft>
                <a:spcPts val="100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LEA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43817" y="5035364"/>
            <a:ext cx="1255448" cy="982073"/>
          </a:xfrm>
          <a:prstGeom prst="rect">
            <a:avLst/>
          </a:prstGeom>
          <a:solidFill>
            <a:srgbClr val="F9B073"/>
          </a:solidFill>
          <a:ln>
            <a:noFill/>
          </a:ln>
        </p:spPr>
      </p:pic>
      <p:sp>
        <p:nvSpPr>
          <p:cNvPr id="15" name="Rectangle 14"/>
          <p:cNvSpPr/>
          <p:nvPr/>
        </p:nvSpPr>
        <p:spPr>
          <a:xfrm flipH="1">
            <a:off x="2114907" y="5118410"/>
            <a:ext cx="913267" cy="410882"/>
          </a:xfrm>
          <a:prstGeom prst="rect">
            <a:avLst/>
          </a:prstGeom>
        </p:spPr>
        <p:txBody>
          <a:bodyPr wrap="square">
            <a:spAutoFit/>
          </a:bodyPr>
          <a:lstStyle/>
          <a:p>
            <a:pPr>
              <a:lnSpc>
                <a:spcPct val="115000"/>
              </a:lnSpc>
              <a:spcAft>
                <a:spcPts val="1000"/>
              </a:spcAft>
            </a:pPr>
            <a:r>
              <a:rPr lang="en-US" b="1" dirty="0" err="1">
                <a:latin typeface="Calibri" panose="020F0502020204030204" pitchFamily="34" charset="0"/>
                <a:ea typeface="Calibri" panose="020F0502020204030204" pitchFamily="34" charset="0"/>
                <a:cs typeface="Times New Roman" panose="02020603050405020304" pitchFamily="18" charset="0"/>
              </a:rPr>
              <a:t>GaDOE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345533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Digging into Your Discipline Data </a:t>
            </a:r>
          </a:p>
        </p:txBody>
      </p:sp>
      <p:sp>
        <p:nvSpPr>
          <p:cNvPr id="3" name="Content Placeholder 2"/>
          <p:cNvSpPr>
            <a:spLocks noGrp="1"/>
          </p:cNvSpPr>
          <p:nvPr>
            <p:ph idx="1"/>
          </p:nvPr>
        </p:nvSpPr>
        <p:spPr/>
        <p:txBody>
          <a:bodyPr/>
          <a:lstStyle/>
          <a:p>
            <a:pPr marL="0" indent="0">
              <a:buNone/>
            </a:pPr>
            <a:r>
              <a:rPr lang="en-US" dirty="0" smtClean="0"/>
              <a:t>Are you monitoring your district’s discipline data?</a:t>
            </a:r>
          </a:p>
          <a:p>
            <a:pPr marL="0" indent="0">
              <a:buNone/>
            </a:pPr>
            <a:r>
              <a:rPr lang="en-US" dirty="0" smtClean="0"/>
              <a:t>Student Record Reports </a:t>
            </a:r>
            <a:r>
              <a:rPr lang="en-US" sz="1800" i="1" dirty="0" smtClean="0"/>
              <a:t>(remember – this is the data source for Discipline disproportionality and discrepancy)</a:t>
            </a:r>
          </a:p>
          <a:p>
            <a:r>
              <a:rPr lang="en-US" dirty="0" smtClean="0"/>
              <a:t>DIS050 – Totals by Action and Auxiliary Code</a:t>
            </a:r>
          </a:p>
          <a:p>
            <a:pPr lvl="1"/>
            <a:r>
              <a:rPr lang="en-US" dirty="0" smtClean="0"/>
              <a:t>Provides student level data</a:t>
            </a:r>
          </a:p>
          <a:p>
            <a:r>
              <a:rPr lang="en-US" dirty="0" smtClean="0"/>
              <a:t>DIS020 – Student Count by Discipline Action </a:t>
            </a:r>
          </a:p>
          <a:p>
            <a:r>
              <a:rPr lang="en-US" dirty="0" smtClean="0"/>
              <a:t>DIS095 – OSS Greater than 10 Days without Services </a:t>
            </a:r>
          </a:p>
          <a:p>
            <a:pPr lvl="1"/>
            <a:r>
              <a:rPr lang="en-US" dirty="0" smtClean="0"/>
              <a:t>Provides student level data including Primary Area of Disability </a:t>
            </a:r>
          </a:p>
          <a:p>
            <a:pPr lvl="1"/>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30</a:t>
            </a:fld>
            <a:endParaRPr lang="en-US" dirty="0"/>
          </a:p>
        </p:txBody>
      </p:sp>
    </p:spTree>
    <p:extLst>
      <p:ext uri="{BB962C8B-B14F-4D97-AF65-F5344CB8AC3E}">
        <p14:creationId xmlns:p14="http://schemas.microsoft.com/office/powerpoint/2010/main" xmlns="" val="404102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arn(inVertical)">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Lot to Think About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Why are students experiencing behavior issues</a:t>
            </a:r>
          </a:p>
          <a:p>
            <a:r>
              <a:rPr lang="en-US" dirty="0" smtClean="0"/>
              <a:t>Use your data </a:t>
            </a:r>
          </a:p>
          <a:p>
            <a:pPr lvl="1"/>
            <a:r>
              <a:rPr lang="en-US" dirty="0" smtClean="0"/>
              <a:t>Academic reasons? </a:t>
            </a:r>
          </a:p>
          <a:p>
            <a:pPr lvl="2"/>
            <a:r>
              <a:rPr lang="en-US" dirty="0" smtClean="0"/>
              <a:t>Are IEPs written to provide FAPE for the student?</a:t>
            </a:r>
          </a:p>
          <a:p>
            <a:pPr lvl="2"/>
            <a:r>
              <a:rPr lang="en-US" dirty="0" smtClean="0"/>
              <a:t>Are IEPs being properly implemented?</a:t>
            </a:r>
          </a:p>
          <a:p>
            <a:pPr lvl="1"/>
            <a:r>
              <a:rPr lang="en-US" dirty="0" smtClean="0"/>
              <a:t>Behavioral reasons related to a disability?</a:t>
            </a:r>
          </a:p>
          <a:p>
            <a:pPr lvl="2"/>
            <a:r>
              <a:rPr lang="en-US" dirty="0" smtClean="0"/>
              <a:t>Functional Behavioral Assessment?</a:t>
            </a:r>
          </a:p>
          <a:p>
            <a:pPr lvl="2"/>
            <a:r>
              <a:rPr lang="en-US" dirty="0" smtClean="0"/>
              <a:t>Behavior Intervention Plan?</a:t>
            </a:r>
          </a:p>
          <a:p>
            <a:pPr lvl="1"/>
            <a:r>
              <a:rPr lang="en-US" dirty="0" smtClean="0"/>
              <a:t>Are you progress monitoring your data?</a:t>
            </a:r>
          </a:p>
          <a:p>
            <a:pPr lvl="1"/>
            <a:r>
              <a:rPr lang="en-US" dirty="0" smtClean="0"/>
              <a:t>Are you documenting students’ services – are services appropriate and providing FAPE?</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31</a:t>
            </a:fld>
            <a:endParaRPr lang="en-US" dirty="0"/>
          </a:p>
        </p:txBody>
      </p:sp>
    </p:spTree>
    <p:extLst>
      <p:ext uri="{BB962C8B-B14F-4D97-AF65-F5344CB8AC3E}">
        <p14:creationId xmlns:p14="http://schemas.microsoft.com/office/powerpoint/2010/main" xmlns="" val="15146378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Students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Student Record Report SE059</a:t>
            </a:r>
          </a:p>
          <a:p>
            <a:pPr lvl="1"/>
            <a:r>
              <a:rPr lang="en-US" dirty="0" smtClean="0"/>
              <a:t>Transferred Special Education students with no Primary Area</a:t>
            </a:r>
          </a:p>
          <a:p>
            <a:pPr lvl="1"/>
            <a:r>
              <a:rPr lang="en-US" dirty="0" smtClean="0"/>
              <a:t>Students that have enrolled in one of your schools </a:t>
            </a:r>
            <a:r>
              <a:rPr lang="en-US" i="1" dirty="0" smtClean="0"/>
              <a:t>with no Primary Area reported</a:t>
            </a:r>
            <a:r>
              <a:rPr lang="en-US" dirty="0" smtClean="0"/>
              <a:t> that was reported with a Primary Area in a previous school </a:t>
            </a:r>
          </a:p>
          <a:p>
            <a:pPr lvl="1"/>
            <a:endParaRPr lang="en-US" dirty="0"/>
          </a:p>
          <a:p>
            <a:pPr marL="0" indent="0">
              <a:buNone/>
            </a:pPr>
            <a:r>
              <a:rPr lang="en-US" dirty="0" smtClean="0"/>
              <a:t>General Supervision…</a:t>
            </a:r>
          </a:p>
          <a:p>
            <a:pPr lvl="1"/>
            <a:r>
              <a:rPr lang="en-US" dirty="0" smtClean="0"/>
              <a:t>Do you have a </a:t>
            </a:r>
            <a:r>
              <a:rPr lang="en-US" i="1" dirty="0" smtClean="0"/>
              <a:t>Written Procedure </a:t>
            </a:r>
            <a:r>
              <a:rPr lang="en-US" dirty="0" smtClean="0"/>
              <a:t>for identifying newly enrolled students who may have an IEP?</a:t>
            </a:r>
          </a:p>
          <a:p>
            <a:pPr lvl="1"/>
            <a:r>
              <a:rPr lang="en-US" dirty="0" smtClean="0"/>
              <a:t>Have your schools received </a:t>
            </a:r>
            <a:r>
              <a:rPr lang="en-US" i="1" dirty="0" smtClean="0"/>
              <a:t>Professional Learning </a:t>
            </a:r>
            <a:r>
              <a:rPr lang="en-US" dirty="0" smtClean="0"/>
              <a:t>regarding the procedure? </a:t>
            </a:r>
          </a:p>
          <a:p>
            <a:pPr lvl="1"/>
            <a:r>
              <a:rPr lang="en-US" dirty="0" smtClean="0"/>
              <a:t>Are you </a:t>
            </a:r>
            <a:r>
              <a:rPr lang="en-US" i="1" dirty="0" smtClean="0"/>
              <a:t>Monitoring</a:t>
            </a:r>
            <a:r>
              <a:rPr lang="en-US" dirty="0" smtClean="0"/>
              <a:t> to ensure compliance with the procedure?</a:t>
            </a:r>
          </a:p>
          <a:p>
            <a:pPr lvl="1"/>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32</a:t>
            </a:fld>
            <a:endParaRPr lang="en-US" dirty="0"/>
          </a:p>
        </p:txBody>
      </p:sp>
    </p:spTree>
    <p:extLst>
      <p:ext uri="{BB962C8B-B14F-4D97-AF65-F5344CB8AC3E}">
        <p14:creationId xmlns:p14="http://schemas.microsoft.com/office/powerpoint/2010/main" xmlns="" val="29653875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Development, Review, Revision of IEP (34 C.F.R. § 300.324)</a:t>
            </a:r>
          </a:p>
        </p:txBody>
      </p:sp>
      <p:sp>
        <p:nvSpPr>
          <p:cNvPr id="3" name="Content Placeholder 2"/>
          <p:cNvSpPr>
            <a:spLocks noGrp="1"/>
          </p:cNvSpPr>
          <p:nvPr>
            <p:ph idx="1"/>
          </p:nvPr>
        </p:nvSpPr>
        <p:spPr/>
        <p:txBody>
          <a:bodyPr>
            <a:normAutofit/>
          </a:bodyPr>
          <a:lstStyle/>
          <a:p>
            <a:r>
              <a:rPr lang="en-US" dirty="0" smtClean="0"/>
              <a:t>This regulation details, among other things, the factors that must be considered when developing an IEP, when an IEP can be amended without an IEP Team meeting, the annual review requirement, and when an IEP must be revised.</a:t>
            </a:r>
          </a:p>
          <a:p>
            <a:r>
              <a:rPr lang="en-US" dirty="0" smtClean="0"/>
              <a:t>34 C.F.R. § 300.324(b)(1)(ii) says that “Each </a:t>
            </a:r>
            <a:r>
              <a:rPr lang="en-US" b="1" dirty="0" smtClean="0"/>
              <a:t>public agency must ensure </a:t>
            </a:r>
            <a:r>
              <a:rPr lang="en-US" dirty="0" smtClean="0"/>
              <a:t>that. . . the IEP Team revises the IEP, as appropriate, to address any lack of expected progress toward the annual goals. . .”</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33</a:t>
            </a:fld>
            <a:endParaRPr lang="en-US" dirty="0"/>
          </a:p>
        </p:txBody>
      </p:sp>
    </p:spTree>
    <p:extLst>
      <p:ext uri="{BB962C8B-B14F-4D97-AF65-F5344CB8AC3E}">
        <p14:creationId xmlns:p14="http://schemas.microsoft.com/office/powerpoint/2010/main" xmlns="" val="3780877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Development, Review, Revision of IEP (34 C.F.R. § 300.324)</a:t>
            </a:r>
          </a:p>
        </p:txBody>
      </p:sp>
      <p:sp>
        <p:nvSpPr>
          <p:cNvPr id="3" name="Content Placeholder 2"/>
          <p:cNvSpPr>
            <a:spLocks noGrp="1"/>
          </p:cNvSpPr>
          <p:nvPr>
            <p:ph idx="1"/>
          </p:nvPr>
        </p:nvSpPr>
        <p:spPr>
          <a:xfrm>
            <a:off x="228600" y="1825625"/>
            <a:ext cx="8717280" cy="4351338"/>
          </a:xfrm>
        </p:spPr>
        <p:txBody>
          <a:bodyPr>
            <a:noAutofit/>
          </a:bodyPr>
          <a:lstStyle/>
          <a:p>
            <a:r>
              <a:rPr lang="en-US" sz="3600" dirty="0"/>
              <a:t>District unreasonably delayed the revision of student’s IEP after the student’s heightened aggression following his hospitalization and change in medication</a:t>
            </a:r>
            <a:r>
              <a:rPr lang="en-US" sz="3600" dirty="0" smtClean="0"/>
              <a:t>.</a:t>
            </a:r>
          </a:p>
          <a:p>
            <a:r>
              <a:rPr lang="en-US" sz="3600" dirty="0" smtClean="0"/>
              <a:t>District failed to ensure an IEP Team meeting was held when for nearly 6 months the student was not accessing his 10 hours a week of ABA therapy as required in his IEP</a:t>
            </a:r>
          </a:p>
          <a:p>
            <a:endParaRPr lang="en-US" sz="3600"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34</a:t>
            </a:fld>
            <a:endParaRPr lang="en-US" dirty="0"/>
          </a:p>
        </p:txBody>
      </p:sp>
    </p:spTree>
    <p:extLst>
      <p:ext uri="{BB962C8B-B14F-4D97-AF65-F5344CB8AC3E}">
        <p14:creationId xmlns:p14="http://schemas.microsoft.com/office/powerpoint/2010/main" xmlns="" val="182065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Development, Review, Revision of IEP (34 C.F.R. § 300.324)</a:t>
            </a:r>
          </a:p>
        </p:txBody>
      </p:sp>
      <p:sp>
        <p:nvSpPr>
          <p:cNvPr id="3" name="Content Placeholder 2"/>
          <p:cNvSpPr>
            <a:spLocks noGrp="1"/>
          </p:cNvSpPr>
          <p:nvPr>
            <p:ph idx="1"/>
          </p:nvPr>
        </p:nvSpPr>
        <p:spPr/>
        <p:txBody>
          <a:bodyPr>
            <a:normAutofit lnSpcReduction="10000"/>
          </a:bodyPr>
          <a:lstStyle/>
          <a:p>
            <a:r>
              <a:rPr lang="en-US" dirty="0" smtClean="0"/>
              <a:t>“[I]n </a:t>
            </a:r>
            <a:r>
              <a:rPr lang="en-US" dirty="0"/>
              <a:t>the case of a student whose behavior impedes the student’s learning or that of others, the IEP Team must consider the use of positive behavioral interventions and supports and other strategies to address that behavior</a:t>
            </a:r>
            <a:r>
              <a:rPr lang="en-US" dirty="0" smtClean="0"/>
              <a:t>.”  </a:t>
            </a:r>
            <a:r>
              <a:rPr lang="en-US" dirty="0"/>
              <a:t>34 C.F.R. § 300.324(b)(2</a:t>
            </a:r>
            <a:r>
              <a:rPr lang="en-US" dirty="0" smtClean="0"/>
              <a:t>).</a:t>
            </a:r>
          </a:p>
          <a:p>
            <a:r>
              <a:rPr lang="en-US" dirty="0" smtClean="0"/>
              <a:t>District refused to discuss the contents of the student’s BIP in his IEP Team meeting and stated that they did not plan to include the BIP as part of the student’s IEP</a:t>
            </a:r>
          </a:p>
          <a:p>
            <a:r>
              <a:rPr lang="en-US" b="1" dirty="0" smtClean="0"/>
              <a:t>Warning</a:t>
            </a:r>
            <a:r>
              <a:rPr lang="en-US" dirty="0" smtClean="0"/>
              <a:t>: Be careful of blanket refusals to discuss or consider certain items in an IEP Team meeting </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35</a:t>
            </a:fld>
            <a:endParaRPr lang="en-US" dirty="0"/>
          </a:p>
        </p:txBody>
      </p:sp>
    </p:spTree>
    <p:extLst>
      <p:ext uri="{BB962C8B-B14F-4D97-AF65-F5344CB8AC3E}">
        <p14:creationId xmlns:p14="http://schemas.microsoft.com/office/powerpoint/2010/main" xmlns="" val="125351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need to think about. . .</a:t>
            </a:r>
            <a:endParaRPr lang="en-US" dirty="0"/>
          </a:p>
        </p:txBody>
      </p:sp>
      <p:sp>
        <p:nvSpPr>
          <p:cNvPr id="3" name="Content Placeholder 2"/>
          <p:cNvSpPr>
            <a:spLocks noGrp="1"/>
          </p:cNvSpPr>
          <p:nvPr>
            <p:ph idx="1"/>
          </p:nvPr>
        </p:nvSpPr>
        <p:spPr/>
        <p:txBody>
          <a:bodyPr>
            <a:normAutofit/>
          </a:bodyPr>
          <a:lstStyle/>
          <a:p>
            <a:r>
              <a:rPr lang="en-US" sz="3200" dirty="0" smtClean="0"/>
              <a:t>Not waiting for </a:t>
            </a:r>
            <a:r>
              <a:rPr lang="en-US" sz="3200" dirty="0"/>
              <a:t>the parent to ask for an IEP Team meeting (the burden is on the public agency)</a:t>
            </a:r>
          </a:p>
          <a:p>
            <a:r>
              <a:rPr lang="en-US" sz="3200" dirty="0" smtClean="0"/>
              <a:t>Making </a:t>
            </a:r>
            <a:r>
              <a:rPr lang="en-US" sz="3200" dirty="0"/>
              <a:t>sure </a:t>
            </a:r>
            <a:r>
              <a:rPr lang="en-US" sz="3200" dirty="0" smtClean="0"/>
              <a:t>the IEP Team considers </a:t>
            </a:r>
            <a:r>
              <a:rPr lang="en-US" sz="3200" dirty="0"/>
              <a:t>all relevant information during IEP Team meetings</a:t>
            </a:r>
          </a:p>
          <a:p>
            <a:r>
              <a:rPr lang="en-US" sz="3200" dirty="0" smtClean="0"/>
              <a:t>Ensuring timely annual review IEP Team meetings (start scheduling early!!!)</a:t>
            </a:r>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36</a:t>
            </a:fld>
            <a:endParaRPr lang="en-US" dirty="0"/>
          </a:p>
        </p:txBody>
      </p:sp>
    </p:spTree>
    <p:extLst>
      <p:ext uri="{BB962C8B-B14F-4D97-AF65-F5344CB8AC3E}">
        <p14:creationId xmlns:p14="http://schemas.microsoft.com/office/powerpoint/2010/main" xmlns="" val="19854043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Your Data</a:t>
            </a:r>
            <a:endParaRPr lang="en-US" dirty="0"/>
          </a:p>
        </p:txBody>
      </p:sp>
      <p:sp>
        <p:nvSpPr>
          <p:cNvPr id="3" name="Content Placeholder 2"/>
          <p:cNvSpPr>
            <a:spLocks noGrp="1"/>
          </p:cNvSpPr>
          <p:nvPr>
            <p:ph idx="1"/>
          </p:nvPr>
        </p:nvSpPr>
        <p:spPr/>
        <p:txBody>
          <a:bodyPr/>
          <a:lstStyle/>
          <a:p>
            <a:r>
              <a:rPr lang="en-US" dirty="0" smtClean="0"/>
              <a:t>Are you tracking your IEPs?</a:t>
            </a:r>
          </a:p>
          <a:p>
            <a:r>
              <a:rPr lang="en-US" dirty="0" smtClean="0"/>
              <a:t>GO-IEP Districts </a:t>
            </a:r>
          </a:p>
          <a:p>
            <a:pPr lvl="1"/>
            <a:r>
              <a:rPr lang="en-US" dirty="0" smtClean="0"/>
              <a:t>Reports that local administrators can use to track the timely occurrence of Annual IEP Review </a:t>
            </a:r>
          </a:p>
          <a:p>
            <a:r>
              <a:rPr lang="en-US" dirty="0" smtClean="0"/>
              <a:t>Other IEP software programs likely have such a report</a:t>
            </a:r>
          </a:p>
          <a:p>
            <a:pPr lvl="1"/>
            <a:r>
              <a:rPr lang="en-US" dirty="0" smtClean="0"/>
              <a:t>Are you using it?</a:t>
            </a:r>
          </a:p>
          <a:p>
            <a:pPr lvl="1"/>
            <a:endParaRPr lang="en-US" dirty="0" smtClean="0"/>
          </a:p>
          <a:p>
            <a:r>
              <a:rPr lang="en-US" dirty="0" smtClean="0"/>
              <a:t>What is your system? Your </a:t>
            </a:r>
            <a:r>
              <a:rPr lang="en-US" b="1" dirty="0" smtClean="0"/>
              <a:t>procedures? </a:t>
            </a:r>
            <a:r>
              <a:rPr lang="en-US" dirty="0" smtClean="0"/>
              <a:t>How are you </a:t>
            </a:r>
            <a:r>
              <a:rPr lang="en-US" b="1" dirty="0" smtClean="0"/>
              <a:t>monitoring</a:t>
            </a:r>
            <a:r>
              <a:rPr lang="en-US" dirty="0" smtClean="0"/>
              <a:t>?</a:t>
            </a:r>
            <a:endParaRPr lang="en-US" b="1"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37</a:t>
            </a:fld>
            <a:endParaRPr lang="en-US" dirty="0"/>
          </a:p>
        </p:txBody>
      </p:sp>
    </p:spTree>
    <p:extLst>
      <p:ext uri="{BB962C8B-B14F-4D97-AF65-F5344CB8AC3E}">
        <p14:creationId xmlns:p14="http://schemas.microsoft.com/office/powerpoint/2010/main" xmlns="" val="27426975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 that Can Help</a:t>
            </a:r>
            <a:endParaRPr lang="en-US" dirty="0"/>
          </a:p>
        </p:txBody>
      </p:sp>
      <p:sp>
        <p:nvSpPr>
          <p:cNvPr id="3" name="Content Placeholder 2"/>
          <p:cNvSpPr>
            <a:spLocks noGrp="1"/>
          </p:cNvSpPr>
          <p:nvPr>
            <p:ph idx="1"/>
          </p:nvPr>
        </p:nvSpPr>
        <p:spPr/>
        <p:txBody>
          <a:bodyPr/>
          <a:lstStyle/>
          <a:p>
            <a:pPr marL="0" indent="0">
              <a:buNone/>
            </a:pPr>
            <a:r>
              <a:rPr lang="en-US" dirty="0" smtClean="0"/>
              <a:t>Student Record SE060</a:t>
            </a:r>
          </a:p>
          <a:p>
            <a:r>
              <a:rPr lang="en-US" dirty="0" smtClean="0"/>
              <a:t>Downloadable file - Excel</a:t>
            </a:r>
          </a:p>
          <a:p>
            <a:r>
              <a:rPr lang="en-US" dirty="0" smtClean="0"/>
              <a:t>Sort and filter for: </a:t>
            </a:r>
          </a:p>
          <a:p>
            <a:pPr lvl="1"/>
            <a:r>
              <a:rPr lang="en-US" dirty="0" smtClean="0"/>
              <a:t>Students not withdrawn</a:t>
            </a:r>
          </a:p>
          <a:p>
            <a:pPr lvl="1"/>
            <a:r>
              <a:rPr lang="en-US" dirty="0" smtClean="0"/>
              <a:t>Date of the last reported event</a:t>
            </a:r>
          </a:p>
          <a:p>
            <a:r>
              <a:rPr lang="en-US" dirty="0" smtClean="0"/>
              <a:t>Find late IEPs and Eligibility re-determination</a:t>
            </a:r>
          </a:p>
          <a:p>
            <a:r>
              <a:rPr lang="en-US" dirty="0" smtClean="0"/>
              <a:t>Student level data with reporting school	</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38</a:t>
            </a:fld>
            <a:endParaRPr lang="en-US" dirty="0"/>
          </a:p>
        </p:txBody>
      </p:sp>
    </p:spTree>
    <p:extLst>
      <p:ext uri="{BB962C8B-B14F-4D97-AF65-F5344CB8AC3E}">
        <p14:creationId xmlns:p14="http://schemas.microsoft.com/office/powerpoint/2010/main" xmlns="" val="11471605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Evaluations and Reevaluations (34 C.F.R. §§ 300.301-300.306)</a:t>
            </a:r>
          </a:p>
        </p:txBody>
      </p:sp>
      <p:sp>
        <p:nvSpPr>
          <p:cNvPr id="3" name="Content Placeholder 2"/>
          <p:cNvSpPr>
            <a:spLocks noGrp="1"/>
          </p:cNvSpPr>
          <p:nvPr>
            <p:ph idx="1"/>
          </p:nvPr>
        </p:nvSpPr>
        <p:spPr/>
        <p:txBody>
          <a:bodyPr>
            <a:normAutofit/>
          </a:bodyPr>
          <a:lstStyle/>
          <a:p>
            <a:r>
              <a:rPr lang="en-US" sz="3200" dirty="0" smtClean="0"/>
              <a:t>These regulations address initial evaluations (request, timelines, procedures), reevaluations, and eligibility.</a:t>
            </a:r>
          </a:p>
          <a:p>
            <a:r>
              <a:rPr lang="en-US" sz="3200" dirty="0" smtClean="0"/>
              <a:t>For additional information on timelines, refer to State Board of Education Rule 160-4-7-.04(1), which provides exceptions for holiday periods, summer vacations, and when consent is received with less than 30 days remaining in the school year.</a:t>
            </a:r>
            <a:endParaRPr lang="en-US" sz="3200"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39</a:t>
            </a:fld>
            <a:endParaRPr lang="en-US" dirty="0"/>
          </a:p>
        </p:txBody>
      </p:sp>
    </p:spTree>
    <p:extLst>
      <p:ext uri="{BB962C8B-B14F-4D97-AF65-F5344CB8AC3E}">
        <p14:creationId xmlns:p14="http://schemas.microsoft.com/office/powerpoint/2010/main" xmlns="" val="4228210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C:\Users\Patricia Solomon\Desktop\pictures for Spring Leadership\the seedling. slide on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34188"/>
          </a:xfrm>
          <a:prstGeom prst="rect">
            <a:avLst/>
          </a:prstGeom>
          <a:noFill/>
          <a:ln w="38100">
            <a:solidFill>
              <a:srgbClr val="FF9900"/>
            </a:solidFill>
            <a:miter lim="800000"/>
            <a:headEnd/>
            <a:tailEnd/>
          </a:ln>
          <a:extLst>
            <a:ext uri="{909E8E84-426E-40DD-AFC4-6F175D3DCCD1}">
              <a14:hiddenFill xmlns:a14="http://schemas.microsoft.com/office/drawing/2010/main" xmlns="">
                <a:solidFill>
                  <a:srgbClr val="FFFFFF"/>
                </a:solidFill>
              </a14:hiddenFill>
            </a:ext>
          </a:extLst>
        </p:spPr>
      </p:pic>
      <p:sp>
        <p:nvSpPr>
          <p:cNvPr id="151555" name="TextBox 1"/>
          <p:cNvSpPr txBox="1">
            <a:spLocks noChangeArrowheads="1"/>
          </p:cNvSpPr>
          <p:nvPr/>
        </p:nvSpPr>
        <p:spPr bwMode="auto">
          <a:xfrm>
            <a:off x="838200" y="5842000"/>
            <a:ext cx="81153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chemeClr val="bg1"/>
                </a:solidFill>
              </a:rPr>
              <a:t>Growing the Seeds of General Supervision </a:t>
            </a:r>
          </a:p>
        </p:txBody>
      </p:sp>
    </p:spTree>
    <p:extLst>
      <p:ext uri="{BB962C8B-B14F-4D97-AF65-F5344CB8AC3E}">
        <p14:creationId xmlns:p14="http://schemas.microsoft.com/office/powerpoint/2010/main" xmlns="" val="17586754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Evaluations and Reevaluations (34 C.F.R. §§ 300.301-300.306)</a:t>
            </a:r>
          </a:p>
        </p:txBody>
      </p:sp>
      <p:sp>
        <p:nvSpPr>
          <p:cNvPr id="3" name="Content Placeholder 2"/>
          <p:cNvSpPr>
            <a:spLocks noGrp="1"/>
          </p:cNvSpPr>
          <p:nvPr>
            <p:ph idx="1"/>
          </p:nvPr>
        </p:nvSpPr>
        <p:spPr/>
        <p:txBody>
          <a:bodyPr>
            <a:normAutofit fontScale="92500"/>
          </a:bodyPr>
          <a:lstStyle/>
          <a:p>
            <a:r>
              <a:rPr lang="en-US" dirty="0" smtClean="0"/>
              <a:t>Parent </a:t>
            </a:r>
            <a:r>
              <a:rPr lang="en-US" dirty="0"/>
              <a:t>requested SPED evaluation in early September, district told parent that progress monitoring had to take place first, held RTI meeting, and did not give consent form until early October</a:t>
            </a:r>
            <a:r>
              <a:rPr lang="en-US" dirty="0" smtClean="0"/>
              <a:t>.</a:t>
            </a:r>
          </a:p>
          <a:p>
            <a:r>
              <a:rPr lang="en-US" dirty="0"/>
              <a:t>Parent requested SPED evaluation in early September and district told parent that consent forms are only provided during RTI meetings; meeting was not held until late October</a:t>
            </a:r>
          </a:p>
          <a:p>
            <a:r>
              <a:rPr lang="en-US" dirty="0" smtClean="0"/>
              <a:t>Parent </a:t>
            </a:r>
            <a:r>
              <a:rPr lang="en-US" dirty="0"/>
              <a:t>requested SPED evaluation in August and district said “we have to follow SST/RTI process”; did not give consent form until late September.</a:t>
            </a:r>
          </a:p>
          <a:p>
            <a:pPr lvl="1"/>
            <a:endParaRPr lang="en-US" dirty="0" smtClean="0"/>
          </a:p>
          <a:p>
            <a:pPr lvl="1"/>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40</a:t>
            </a:fld>
            <a:endParaRPr lang="en-US" dirty="0"/>
          </a:p>
        </p:txBody>
      </p:sp>
    </p:spTree>
    <p:extLst>
      <p:ext uri="{BB962C8B-B14F-4D97-AF65-F5344CB8AC3E}">
        <p14:creationId xmlns:p14="http://schemas.microsoft.com/office/powerpoint/2010/main" xmlns="" val="25808293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Evaluations and Reevaluations (34 C.F.R. §§ 300.301-300.306)</a:t>
            </a:r>
          </a:p>
        </p:txBody>
      </p:sp>
      <p:sp>
        <p:nvSpPr>
          <p:cNvPr id="3" name="Content Placeholder 2"/>
          <p:cNvSpPr>
            <a:spLocks noGrp="1"/>
          </p:cNvSpPr>
          <p:nvPr>
            <p:ph idx="1"/>
          </p:nvPr>
        </p:nvSpPr>
        <p:spPr/>
        <p:txBody>
          <a:bodyPr>
            <a:normAutofit/>
          </a:bodyPr>
          <a:lstStyle/>
          <a:p>
            <a:r>
              <a:rPr lang="en-US" dirty="0" smtClean="0"/>
              <a:t>Parent </a:t>
            </a:r>
            <a:r>
              <a:rPr lang="en-US" dirty="0"/>
              <a:t>made written request for evaluation in March, district held RTI meeting, and did not give consent form until May</a:t>
            </a:r>
          </a:p>
          <a:p>
            <a:r>
              <a:rPr lang="en-US" dirty="0" smtClean="0"/>
              <a:t>Parent </a:t>
            </a:r>
            <a:r>
              <a:rPr lang="en-US" dirty="0"/>
              <a:t>stated “student should be in special education”; district explained the special education process and said that medical documentation was needed; parent never provided with consent </a:t>
            </a:r>
            <a:r>
              <a:rPr lang="en-US" dirty="0" smtClean="0"/>
              <a:t>form</a:t>
            </a:r>
          </a:p>
          <a:p>
            <a:r>
              <a:rPr lang="en-US" b="1" dirty="0" smtClean="0"/>
              <a:t>Warning</a:t>
            </a:r>
            <a:r>
              <a:rPr lang="en-US" dirty="0" smtClean="0"/>
              <a:t>: Don’t forget to provide the parent a procedural safeguards notice upon parent request for evaluation. (</a:t>
            </a:r>
            <a:r>
              <a:rPr lang="en-US" i="1" dirty="0" smtClean="0"/>
              <a:t>See </a:t>
            </a:r>
            <a:r>
              <a:rPr lang="en-US" dirty="0" smtClean="0"/>
              <a:t>34 C.F.R. § 300.504(a)(1)).</a:t>
            </a:r>
          </a:p>
          <a:p>
            <a:pPr marL="0" indent="0">
              <a:buNone/>
            </a:pPr>
            <a:endParaRPr lang="en-US"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41</a:t>
            </a:fld>
            <a:endParaRPr lang="en-US" dirty="0"/>
          </a:p>
        </p:txBody>
      </p:sp>
    </p:spTree>
    <p:extLst>
      <p:ext uri="{BB962C8B-B14F-4D97-AF65-F5344CB8AC3E}">
        <p14:creationId xmlns:p14="http://schemas.microsoft.com/office/powerpoint/2010/main" xmlns="" val="88266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03" y="165106"/>
            <a:ext cx="6316630" cy="1325563"/>
          </a:xfrm>
        </p:spPr>
        <p:txBody>
          <a:bodyPr>
            <a:noAutofit/>
          </a:bodyPr>
          <a:lstStyle/>
          <a:p>
            <a:r>
              <a:rPr lang="en-US" sz="2400" dirty="0"/>
              <a:t>OSEP 11-07, Response to Intervention (RTI) Memo, January 21, 2011, </a:t>
            </a:r>
            <a:r>
              <a:rPr lang="en-US" sz="2400" u="sng" dirty="0">
                <a:hlinkClick r:id="rId3"/>
              </a:rPr>
              <a:t>http://www2.ed.gov/policy/speced/guid/idea/memosdcltrs/osepll-07rtimemo.pdf</a:t>
            </a:r>
            <a:endParaRPr lang="en-US" sz="2400" dirty="0"/>
          </a:p>
        </p:txBody>
      </p:sp>
      <p:sp>
        <p:nvSpPr>
          <p:cNvPr id="3" name="Content Placeholder 2"/>
          <p:cNvSpPr>
            <a:spLocks noGrp="1"/>
          </p:cNvSpPr>
          <p:nvPr>
            <p:ph idx="1"/>
          </p:nvPr>
        </p:nvSpPr>
        <p:spPr>
          <a:xfrm>
            <a:off x="141700" y="1490669"/>
            <a:ext cx="8832714" cy="4527860"/>
          </a:xfrm>
        </p:spPr>
        <p:txBody>
          <a:bodyPr>
            <a:noAutofit/>
          </a:bodyPr>
          <a:lstStyle/>
          <a:p>
            <a:r>
              <a:rPr lang="en-US" sz="2600" dirty="0"/>
              <a:t>“The use of RTI strategies cannot be used to delay or deny the provision of a full and individual evaluation, pursuant to 34 C.F.R. §§ 300.304-300.311, to a child suspected of having a disability under 34 C.F.R. § 300.8. If the [local educational agency (LEA)] </a:t>
            </a:r>
            <a:r>
              <a:rPr lang="en-US" sz="2600" b="1" dirty="0">
                <a:solidFill>
                  <a:srgbClr val="FF0000"/>
                </a:solidFill>
              </a:rPr>
              <a:t>agrees</a:t>
            </a:r>
            <a:r>
              <a:rPr lang="en-US" sz="2600" dirty="0"/>
              <a:t> with a parent who refers their child for evaluation that the child may be a child who is eligible for special education and related services, </a:t>
            </a:r>
            <a:r>
              <a:rPr lang="en-US" sz="2600" dirty="0" smtClean="0"/>
              <a:t>the </a:t>
            </a:r>
            <a:r>
              <a:rPr lang="en-US" sz="2600" b="1" dirty="0" smtClean="0">
                <a:solidFill>
                  <a:srgbClr val="FF0000"/>
                </a:solidFill>
              </a:rPr>
              <a:t>LEA must evaluate the child </a:t>
            </a:r>
            <a:r>
              <a:rPr lang="en-US" sz="2600" dirty="0" smtClean="0"/>
              <a:t>... </a:t>
            </a:r>
            <a:r>
              <a:rPr lang="en-US" sz="2600" dirty="0"/>
              <a:t>If, however, the LEA </a:t>
            </a:r>
            <a:r>
              <a:rPr lang="en-US" sz="2600" b="1" dirty="0">
                <a:solidFill>
                  <a:srgbClr val="0070C0"/>
                </a:solidFill>
              </a:rPr>
              <a:t>does not suspect that the child has a disability, and denies the request</a:t>
            </a:r>
            <a:r>
              <a:rPr lang="en-US" sz="2600" dirty="0">
                <a:solidFill>
                  <a:srgbClr val="0070C0"/>
                </a:solidFill>
              </a:rPr>
              <a:t> </a:t>
            </a:r>
            <a:r>
              <a:rPr lang="en-US" sz="2600" dirty="0"/>
              <a:t>for an initial evaluation, the LEA </a:t>
            </a:r>
            <a:r>
              <a:rPr lang="en-US" sz="2600" b="1" dirty="0">
                <a:solidFill>
                  <a:srgbClr val="0070C0"/>
                </a:solidFill>
              </a:rPr>
              <a:t>must provide written notice</a:t>
            </a:r>
            <a:r>
              <a:rPr lang="en-US" sz="2600" b="1" dirty="0"/>
              <a:t> </a:t>
            </a:r>
            <a:r>
              <a:rPr lang="en-US" sz="2600" dirty="0"/>
              <a:t>to parents explaining why the public agency refuses to conduct an initial evaluation and the information that was used as the basis for this decision.” </a:t>
            </a:r>
            <a:r>
              <a:rPr lang="en-US" sz="2600" dirty="0" smtClean="0"/>
              <a:t>(emphasis added) </a:t>
            </a:r>
            <a:endParaRPr lang="en-US" sz="2600"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42</a:t>
            </a:fld>
            <a:endParaRPr lang="en-US" dirty="0"/>
          </a:p>
        </p:txBody>
      </p:sp>
    </p:spTree>
    <p:extLst>
      <p:ext uri="{BB962C8B-B14F-4D97-AF65-F5344CB8AC3E}">
        <p14:creationId xmlns:p14="http://schemas.microsoft.com/office/powerpoint/2010/main" xmlns="" val="5914935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59580"/>
            <a:ext cx="9144000" cy="4517384"/>
          </a:xfrm>
        </p:spPr>
        <p:txBody>
          <a:bodyPr>
            <a:noAutofit/>
          </a:bodyPr>
          <a:lstStyle/>
          <a:p>
            <a:r>
              <a:rPr lang="en-US" dirty="0"/>
              <a:t>“Although the IDEA and its implementing regulations do not prescribe a specific timeframe from referral for evaluation to parental consent, it has been the Department’s longstanding policy that the LEA must seek parental consent within a </a:t>
            </a:r>
            <a:r>
              <a:rPr lang="en-US" b="1" i="1" dirty="0">
                <a:solidFill>
                  <a:srgbClr val="FF0000"/>
                </a:solidFill>
              </a:rPr>
              <a:t>reasonable period of time </a:t>
            </a:r>
            <a:r>
              <a:rPr lang="en-US" dirty="0"/>
              <a:t>after the referral for evaluation, if the LEA agrees that an initial evaluation is needed.” (emphasis added</a:t>
            </a:r>
            <a:r>
              <a:rPr lang="en-US" dirty="0" smtClean="0"/>
              <a:t>).</a:t>
            </a:r>
          </a:p>
          <a:p>
            <a:r>
              <a:rPr lang="en-US" dirty="0"/>
              <a:t>Also, the IDEA states that “[t]he public agency must </a:t>
            </a:r>
            <a:r>
              <a:rPr lang="en-US" b="1" i="1" dirty="0">
                <a:solidFill>
                  <a:srgbClr val="FF0000"/>
                </a:solidFill>
              </a:rPr>
              <a:t>promptly</a:t>
            </a:r>
            <a:r>
              <a:rPr lang="en-US" i="1" dirty="0">
                <a:solidFill>
                  <a:srgbClr val="FF0000"/>
                </a:solidFill>
              </a:rPr>
              <a:t> </a:t>
            </a:r>
            <a:r>
              <a:rPr lang="en-US" dirty="0"/>
              <a:t>request parental consent to evaluate the child to determine if the child needs special education and related services. . .” 34 C.F.R. § 300.309(c) (emphasis added). </a:t>
            </a:r>
          </a:p>
          <a:p>
            <a:endParaRPr lang="en-US"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43</a:t>
            </a:fld>
            <a:endParaRPr lang="en-US" dirty="0"/>
          </a:p>
        </p:txBody>
      </p:sp>
      <p:sp>
        <p:nvSpPr>
          <p:cNvPr id="6" name="Title 1"/>
          <p:cNvSpPr>
            <a:spLocks noGrp="1"/>
          </p:cNvSpPr>
          <p:nvPr>
            <p:ph type="title"/>
          </p:nvPr>
        </p:nvSpPr>
        <p:spPr/>
        <p:txBody>
          <a:bodyPr>
            <a:noAutofit/>
          </a:bodyPr>
          <a:lstStyle/>
          <a:p>
            <a:r>
              <a:rPr lang="en-US" sz="2400" dirty="0"/>
              <a:t>OSEP 11-07, Response to Intervention (RTI) Memo, January 21, 2011, </a:t>
            </a:r>
            <a:r>
              <a:rPr lang="en-US" sz="2400" u="sng" dirty="0">
                <a:hlinkClick r:id="rId2"/>
              </a:rPr>
              <a:t>http://www2.ed.gov/policy/speced/guid/idea/memosdcltrs/osepll-07rtimemo.pdf</a:t>
            </a:r>
            <a:endParaRPr lang="en-US" sz="2400" dirty="0"/>
          </a:p>
        </p:txBody>
      </p:sp>
    </p:spTree>
    <p:extLst>
      <p:ext uri="{BB962C8B-B14F-4D97-AF65-F5344CB8AC3E}">
        <p14:creationId xmlns:p14="http://schemas.microsoft.com/office/powerpoint/2010/main" xmlns="" val="19543928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need to think about . . . </a:t>
            </a:r>
            <a:endParaRPr lang="en-US" dirty="0"/>
          </a:p>
        </p:txBody>
      </p:sp>
      <p:sp>
        <p:nvSpPr>
          <p:cNvPr id="3" name="Content Placeholder 2"/>
          <p:cNvSpPr>
            <a:spLocks noGrp="1"/>
          </p:cNvSpPr>
          <p:nvPr>
            <p:ph idx="1"/>
          </p:nvPr>
        </p:nvSpPr>
        <p:spPr/>
        <p:txBody>
          <a:bodyPr>
            <a:normAutofit/>
          </a:bodyPr>
          <a:lstStyle/>
          <a:p>
            <a:r>
              <a:rPr lang="en-US" sz="3200" dirty="0" smtClean="0"/>
              <a:t>Procedures when a parent requests a special education evaluation</a:t>
            </a:r>
          </a:p>
          <a:p>
            <a:r>
              <a:rPr lang="en-US" sz="3200" dirty="0" smtClean="0"/>
              <a:t>Disseminating those procedures to all staff, including those participating in SST/RTI and Section 504 meetings</a:t>
            </a:r>
          </a:p>
          <a:p>
            <a:r>
              <a:rPr lang="en-US" sz="3200" dirty="0" smtClean="0"/>
              <a:t>If denying the request, providing a sufficient prior written notice (</a:t>
            </a:r>
            <a:r>
              <a:rPr lang="en-US" sz="3200" i="1" dirty="0" smtClean="0"/>
              <a:t>See </a:t>
            </a:r>
            <a:r>
              <a:rPr lang="en-US" sz="3200" dirty="0" smtClean="0"/>
              <a:t>34 C.F.R. § 300.503)</a:t>
            </a:r>
            <a:endParaRPr lang="en-US" sz="3200"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44</a:t>
            </a:fld>
            <a:endParaRPr lang="en-US" dirty="0"/>
          </a:p>
        </p:txBody>
      </p:sp>
    </p:spTree>
    <p:extLst>
      <p:ext uri="{BB962C8B-B14F-4D97-AF65-F5344CB8AC3E}">
        <p14:creationId xmlns:p14="http://schemas.microsoft.com/office/powerpoint/2010/main" xmlns="" val="11837385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Timeliness</a:t>
            </a:r>
            <a:endParaRPr lang="en-US" dirty="0"/>
          </a:p>
        </p:txBody>
      </p:sp>
      <p:sp>
        <p:nvSpPr>
          <p:cNvPr id="3" name="Content Placeholder 2"/>
          <p:cNvSpPr>
            <a:spLocks noGrp="1"/>
          </p:cNvSpPr>
          <p:nvPr>
            <p:ph idx="1"/>
          </p:nvPr>
        </p:nvSpPr>
        <p:spPr/>
        <p:txBody>
          <a:bodyPr>
            <a:normAutofit lnSpcReduction="10000"/>
          </a:bodyPr>
          <a:lstStyle/>
          <a:p>
            <a:r>
              <a:rPr lang="en-US" dirty="0" smtClean="0"/>
              <a:t>In FY15, 98.42% of Initial Referrals were on time</a:t>
            </a:r>
          </a:p>
          <a:p>
            <a:r>
              <a:rPr lang="en-US" dirty="0" smtClean="0"/>
              <a:t>How are you monitoring your Timelines?</a:t>
            </a:r>
          </a:p>
          <a:p>
            <a:pPr lvl="1"/>
            <a:r>
              <a:rPr lang="en-US" dirty="0" smtClean="0"/>
              <a:t>Do you have a Tracking Log System?</a:t>
            </a:r>
          </a:p>
          <a:p>
            <a:pPr lvl="1"/>
            <a:r>
              <a:rPr lang="en-US" dirty="0" smtClean="0"/>
              <a:t>Are you monitoring Monthly? Or more frequently?</a:t>
            </a:r>
          </a:p>
          <a:p>
            <a:pPr lvl="1"/>
            <a:endParaRPr lang="en-US" dirty="0"/>
          </a:p>
          <a:p>
            <a:r>
              <a:rPr lang="en-US" dirty="0" smtClean="0"/>
              <a:t>Reporting SST in Student Record</a:t>
            </a:r>
            <a:endParaRPr lang="en-US" dirty="0"/>
          </a:p>
          <a:p>
            <a:pPr lvl="1"/>
            <a:r>
              <a:rPr lang="en-US" dirty="0" smtClean="0"/>
              <a:t>In FY15 GA reported </a:t>
            </a:r>
            <a:r>
              <a:rPr lang="en-US" i="1" dirty="0" smtClean="0"/>
              <a:t>61,141</a:t>
            </a:r>
            <a:r>
              <a:rPr lang="en-US" dirty="0" smtClean="0"/>
              <a:t> Tier 3 vs. </a:t>
            </a:r>
            <a:r>
              <a:rPr lang="en-US" i="1" dirty="0" smtClean="0"/>
              <a:t>66,210</a:t>
            </a:r>
            <a:r>
              <a:rPr lang="en-US" dirty="0" smtClean="0"/>
              <a:t> initial referrals…</a:t>
            </a:r>
          </a:p>
          <a:p>
            <a:pPr lvl="1"/>
            <a:r>
              <a:rPr lang="en-US" dirty="0" smtClean="0"/>
              <a:t>Not reporting Tier 3?</a:t>
            </a:r>
          </a:p>
          <a:p>
            <a:pPr lvl="1"/>
            <a:r>
              <a:rPr lang="en-US" dirty="0" smtClean="0"/>
              <a:t>Direct Parent Referral and no SST meetings or these students?</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45</a:t>
            </a:fld>
            <a:endParaRPr lang="en-US" dirty="0"/>
          </a:p>
        </p:txBody>
      </p:sp>
    </p:spTree>
    <p:extLst>
      <p:ext uri="{BB962C8B-B14F-4D97-AF65-F5344CB8AC3E}">
        <p14:creationId xmlns:p14="http://schemas.microsoft.com/office/powerpoint/2010/main" xmlns="" val="15535658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SST Report</a:t>
            </a:r>
            <a:endParaRPr lang="en-US" dirty="0"/>
          </a:p>
        </p:txBody>
      </p:sp>
      <p:sp>
        <p:nvSpPr>
          <p:cNvPr id="3" name="Content Placeholder 2"/>
          <p:cNvSpPr>
            <a:spLocks noGrp="1"/>
          </p:cNvSpPr>
          <p:nvPr>
            <p:ph idx="1"/>
          </p:nvPr>
        </p:nvSpPr>
        <p:spPr/>
        <p:txBody>
          <a:bodyPr/>
          <a:lstStyle/>
          <a:p>
            <a:r>
              <a:rPr lang="en-US" sz="3200" dirty="0" smtClean="0"/>
              <a:t>Student Level Reports</a:t>
            </a:r>
          </a:p>
          <a:p>
            <a:r>
              <a:rPr lang="en-US" sz="3200" dirty="0" smtClean="0"/>
              <a:t>SR082 – Student Level Report</a:t>
            </a:r>
          </a:p>
          <a:p>
            <a:pPr lvl="1"/>
            <a:r>
              <a:rPr lang="en-US" sz="2800" dirty="0" smtClean="0"/>
              <a:t>Monitoring students on SST</a:t>
            </a:r>
          </a:p>
          <a:p>
            <a:pPr lvl="1"/>
            <a:r>
              <a:rPr lang="en-US" sz="2800" dirty="0" smtClean="0"/>
              <a:t># of students in each school on SST</a:t>
            </a:r>
          </a:p>
          <a:p>
            <a:pPr lvl="1"/>
            <a:r>
              <a:rPr lang="en-US" sz="2800" dirty="0" smtClean="0"/>
              <a:t>% of school on SST</a:t>
            </a:r>
          </a:p>
          <a:p>
            <a:pPr lvl="1"/>
            <a:r>
              <a:rPr lang="en-US" sz="2800" dirty="0" smtClean="0"/>
              <a:t>Provides student level data</a:t>
            </a:r>
            <a:endParaRPr lang="en-US" sz="2800"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46</a:t>
            </a:fld>
            <a:endParaRPr lang="en-US" dirty="0"/>
          </a:p>
        </p:txBody>
      </p:sp>
    </p:spTree>
    <p:extLst>
      <p:ext uri="{BB962C8B-B14F-4D97-AF65-F5344CB8AC3E}">
        <p14:creationId xmlns:p14="http://schemas.microsoft.com/office/powerpoint/2010/main" xmlns="" val="32175959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Participation (34 C.F.R. § 300.322)</a:t>
            </a:r>
          </a:p>
        </p:txBody>
      </p:sp>
      <p:sp>
        <p:nvSpPr>
          <p:cNvPr id="3" name="Content Placeholder 2"/>
          <p:cNvSpPr>
            <a:spLocks noGrp="1"/>
          </p:cNvSpPr>
          <p:nvPr>
            <p:ph idx="1"/>
          </p:nvPr>
        </p:nvSpPr>
        <p:spPr/>
        <p:txBody>
          <a:bodyPr>
            <a:normAutofit lnSpcReduction="10000"/>
          </a:bodyPr>
          <a:lstStyle/>
          <a:p>
            <a:r>
              <a:rPr lang="en-US" dirty="0" smtClean="0"/>
              <a:t>This regulation address notification to the parents about IEP Team meetings, the contents of the notice, the methods for ensuring parent participation, when an IEP Team meeting can be conducted without a parent in attendance, and the requirement to provide the parent a copy of the IEP.</a:t>
            </a:r>
          </a:p>
          <a:p>
            <a:r>
              <a:rPr lang="en-US" dirty="0" smtClean="0"/>
              <a:t>34 C.F.R. § 300.322(d) says “A meeting may be conducted without a parent in attendance if the public agency is unable to convince the parents that they should attend.”</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47</a:t>
            </a:fld>
            <a:endParaRPr lang="en-US" dirty="0"/>
          </a:p>
        </p:txBody>
      </p:sp>
    </p:spTree>
    <p:extLst>
      <p:ext uri="{BB962C8B-B14F-4D97-AF65-F5344CB8AC3E}">
        <p14:creationId xmlns:p14="http://schemas.microsoft.com/office/powerpoint/2010/main" xmlns="" val="17800767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Participation (34 C.F.R. § 300.322)</a:t>
            </a:r>
          </a:p>
        </p:txBody>
      </p:sp>
      <p:sp>
        <p:nvSpPr>
          <p:cNvPr id="3" name="Content Placeholder 2"/>
          <p:cNvSpPr>
            <a:spLocks noGrp="1"/>
          </p:cNvSpPr>
          <p:nvPr>
            <p:ph idx="1"/>
          </p:nvPr>
        </p:nvSpPr>
        <p:spPr/>
        <p:txBody>
          <a:bodyPr>
            <a:normAutofit/>
          </a:bodyPr>
          <a:lstStyle/>
          <a:p>
            <a:r>
              <a:rPr lang="en-US" sz="3200" dirty="0" smtClean="0"/>
              <a:t>Parent </a:t>
            </a:r>
            <a:r>
              <a:rPr lang="en-US" sz="3200" dirty="0"/>
              <a:t>notified of IEP Team meeting the night before by phone; parent did not have opportunity to invite </a:t>
            </a:r>
            <a:r>
              <a:rPr lang="en-US" sz="3200" dirty="0" smtClean="0"/>
              <a:t>therapist</a:t>
            </a:r>
          </a:p>
          <a:p>
            <a:r>
              <a:rPr lang="en-US" sz="3200" dirty="0" smtClean="0"/>
              <a:t>Parent notified of IEP Team meeting on the day of the meeting after teacher realized that the student failed to provide the meeting notice to the parent; teacher told parent that meeting had to take place with or without her because IEP was set to expire</a:t>
            </a:r>
            <a:endParaRPr lang="en-US" sz="3200"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48</a:t>
            </a:fld>
            <a:endParaRPr lang="en-US" dirty="0"/>
          </a:p>
        </p:txBody>
      </p:sp>
    </p:spTree>
    <p:extLst>
      <p:ext uri="{BB962C8B-B14F-4D97-AF65-F5344CB8AC3E}">
        <p14:creationId xmlns:p14="http://schemas.microsoft.com/office/powerpoint/2010/main" xmlns="" val="13167322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Participation (34 C.F.R. § 300.322)</a:t>
            </a:r>
          </a:p>
        </p:txBody>
      </p:sp>
      <p:sp>
        <p:nvSpPr>
          <p:cNvPr id="3" name="Content Placeholder 2"/>
          <p:cNvSpPr>
            <a:spLocks noGrp="1"/>
          </p:cNvSpPr>
          <p:nvPr>
            <p:ph idx="1"/>
          </p:nvPr>
        </p:nvSpPr>
        <p:spPr/>
        <p:txBody>
          <a:bodyPr>
            <a:normAutofit/>
          </a:bodyPr>
          <a:lstStyle/>
          <a:p>
            <a:r>
              <a:rPr lang="en-US" sz="3600" dirty="0" smtClean="0"/>
              <a:t>Parent did not receive a copy of the IEP until over 40 days after the IEP Team meeting when she filed a state complaint</a:t>
            </a:r>
          </a:p>
          <a:p>
            <a:r>
              <a:rPr lang="en-US" sz="3600" dirty="0" smtClean="0"/>
              <a:t>Parent did not receive a copy of the IEP until over 40 days after the IEP Team meeting when she met with the principal</a:t>
            </a:r>
            <a:endParaRPr lang="en-US" sz="3600"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49</a:t>
            </a:fld>
            <a:endParaRPr lang="en-US" dirty="0"/>
          </a:p>
        </p:txBody>
      </p:sp>
    </p:spTree>
    <p:extLst>
      <p:ext uri="{BB962C8B-B14F-4D97-AF65-F5344CB8AC3E}">
        <p14:creationId xmlns:p14="http://schemas.microsoft.com/office/powerpoint/2010/main" xmlns="" val="3747438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An </a:t>
            </a:r>
            <a:r>
              <a:rPr lang="en-US" u="sng" dirty="0"/>
              <a:t>effective</a:t>
            </a:r>
            <a:r>
              <a:rPr lang="en-US" dirty="0"/>
              <a:t> and </a:t>
            </a:r>
            <a:r>
              <a:rPr lang="en-US" u="sng" dirty="0"/>
              <a:t>successful</a:t>
            </a:r>
            <a:r>
              <a:rPr lang="en-US" dirty="0"/>
              <a:t> s</a:t>
            </a:r>
            <a:r>
              <a:rPr lang="en-US" dirty="0" smtClean="0"/>
              <a:t>pecial education </a:t>
            </a:r>
            <a:r>
              <a:rPr lang="en-US" dirty="0"/>
              <a:t>leader must understand the importance </a:t>
            </a:r>
            <a:r>
              <a:rPr lang="en-US" dirty="0" smtClean="0"/>
              <a:t>of:</a:t>
            </a:r>
          </a:p>
          <a:p>
            <a:pPr lvl="1"/>
            <a:r>
              <a:rPr lang="en-US" dirty="0" smtClean="0"/>
              <a:t>local </a:t>
            </a:r>
            <a:r>
              <a:rPr lang="en-US" dirty="0"/>
              <a:t>policies and practices, </a:t>
            </a:r>
            <a:endParaRPr lang="en-US" dirty="0" smtClean="0"/>
          </a:p>
          <a:p>
            <a:pPr lvl="1"/>
            <a:r>
              <a:rPr lang="en-US" dirty="0" smtClean="0"/>
              <a:t>professional </a:t>
            </a:r>
            <a:r>
              <a:rPr lang="en-US" dirty="0"/>
              <a:t>learning, </a:t>
            </a:r>
            <a:endParaRPr lang="en-US" dirty="0" smtClean="0"/>
          </a:p>
          <a:p>
            <a:pPr lvl="1"/>
            <a:r>
              <a:rPr lang="en-US" dirty="0" smtClean="0"/>
              <a:t>implementation  </a:t>
            </a:r>
          </a:p>
          <a:p>
            <a:pPr lvl="1"/>
            <a:r>
              <a:rPr lang="en-US" dirty="0" smtClean="0"/>
              <a:t>monitoring </a:t>
            </a:r>
          </a:p>
          <a:p>
            <a:pPr marL="457200" lvl="1" indent="0">
              <a:buNone/>
            </a:pPr>
            <a:r>
              <a:rPr lang="en-US" dirty="0" smtClean="0">
                <a:solidFill>
                  <a:srgbClr val="FF0000"/>
                </a:solidFill>
              </a:rPr>
              <a:t>What </a:t>
            </a:r>
            <a:r>
              <a:rPr lang="en-US" dirty="0">
                <a:solidFill>
                  <a:srgbClr val="FF0000"/>
                </a:solidFill>
              </a:rPr>
              <a:t>does </a:t>
            </a:r>
            <a:r>
              <a:rPr lang="en-US" dirty="0" smtClean="0">
                <a:solidFill>
                  <a:srgbClr val="FF0000"/>
                </a:solidFill>
              </a:rPr>
              <a:t>your General </a:t>
            </a:r>
            <a:r>
              <a:rPr lang="en-US" dirty="0">
                <a:solidFill>
                  <a:srgbClr val="FF0000"/>
                </a:solidFill>
              </a:rPr>
              <a:t>Supervision look like at the local level?  </a:t>
            </a:r>
            <a:endParaRPr lang="en-US" dirty="0" smtClean="0">
              <a:solidFill>
                <a:srgbClr val="FF0000"/>
              </a:solidFill>
            </a:endParaRPr>
          </a:p>
          <a:p>
            <a:pPr marL="457200" lvl="1" indent="0">
              <a:buNone/>
            </a:pPr>
            <a:r>
              <a:rPr lang="en-US" dirty="0" smtClean="0">
                <a:solidFill>
                  <a:srgbClr val="FF0000"/>
                </a:solidFill>
              </a:rPr>
              <a:t>How </a:t>
            </a:r>
            <a:r>
              <a:rPr lang="en-US" dirty="0">
                <a:solidFill>
                  <a:srgbClr val="FF0000"/>
                </a:solidFill>
              </a:rPr>
              <a:t>does effective General Supervision impact student performance?</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a:t>
            </a:fld>
            <a:endParaRPr lang="en-US" dirty="0"/>
          </a:p>
        </p:txBody>
      </p:sp>
    </p:spTree>
    <p:extLst>
      <p:ext uri="{BB962C8B-B14F-4D97-AF65-F5344CB8AC3E}">
        <p14:creationId xmlns:p14="http://schemas.microsoft.com/office/powerpoint/2010/main" xmlns="" val="13408958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need to think about. . . </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Procedures for notifying parents of IEP Team meetings “early enough to ensure that they will have an opportunity to attend” and “scheduling the meeting at a mutually agreed on time and place.”</a:t>
            </a:r>
          </a:p>
          <a:p>
            <a:r>
              <a:rPr lang="en-US" sz="3200" dirty="0" smtClean="0"/>
              <a:t>Documentation of the notifications sent and records of attempts to arrange a mutually agreed on time and place (multiple modes)</a:t>
            </a:r>
          </a:p>
          <a:p>
            <a:r>
              <a:rPr lang="en-US" sz="3200" dirty="0" smtClean="0"/>
              <a:t>Providing finalized IEP to parents in timely manner</a:t>
            </a:r>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50</a:t>
            </a:fld>
            <a:endParaRPr lang="en-US" dirty="0"/>
          </a:p>
        </p:txBody>
      </p:sp>
    </p:spTree>
    <p:extLst>
      <p:ext uri="{BB962C8B-B14F-4D97-AF65-F5344CB8AC3E}">
        <p14:creationId xmlns:p14="http://schemas.microsoft.com/office/powerpoint/2010/main" xmlns="" val="40220570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Survey Data</a:t>
            </a:r>
            <a:endParaRPr lang="en-US" dirty="0"/>
          </a:p>
        </p:txBody>
      </p:sp>
      <p:sp>
        <p:nvSpPr>
          <p:cNvPr id="3" name="Content Placeholder 2"/>
          <p:cNvSpPr>
            <a:spLocks noGrp="1"/>
          </p:cNvSpPr>
          <p:nvPr>
            <p:ph idx="1"/>
          </p:nvPr>
        </p:nvSpPr>
        <p:spPr>
          <a:xfrm>
            <a:off x="628650" y="1825625"/>
            <a:ext cx="7886700" cy="4530726"/>
          </a:xfrm>
        </p:spPr>
        <p:txBody>
          <a:bodyPr>
            <a:normAutofit lnSpcReduction="10000"/>
          </a:bodyPr>
          <a:lstStyle/>
          <a:p>
            <a:r>
              <a:rPr lang="en-US" dirty="0" smtClean="0"/>
              <a:t>State of GA: 46% of Parents reported a strong level of satisfaction</a:t>
            </a:r>
          </a:p>
          <a:p>
            <a:r>
              <a:rPr lang="en-US" dirty="0" smtClean="0"/>
              <a:t>Do you know your district’s % ?</a:t>
            </a:r>
          </a:p>
          <a:p>
            <a:endParaRPr lang="en-US" sz="1300" dirty="0"/>
          </a:p>
          <a:p>
            <a:r>
              <a:rPr lang="en-US" dirty="0" smtClean="0"/>
              <a:t>New for 2017! </a:t>
            </a:r>
          </a:p>
          <a:p>
            <a:pPr lvl="1"/>
            <a:r>
              <a:rPr lang="en-US" dirty="0" smtClean="0"/>
              <a:t>Parent Survey for ALL Parents of SWD in the state </a:t>
            </a:r>
          </a:p>
          <a:p>
            <a:pPr lvl="1"/>
            <a:r>
              <a:rPr lang="en-US" dirty="0" smtClean="0"/>
              <a:t>No longer using a sampling </a:t>
            </a:r>
          </a:p>
          <a:p>
            <a:pPr lvl="1"/>
            <a:r>
              <a:rPr lang="en-US" dirty="0" smtClean="0"/>
              <a:t>On-line survey </a:t>
            </a:r>
          </a:p>
          <a:p>
            <a:pPr lvl="1"/>
            <a:r>
              <a:rPr lang="en-US" dirty="0" smtClean="0"/>
              <a:t>5 questions</a:t>
            </a:r>
          </a:p>
          <a:p>
            <a:pPr marL="0" indent="0">
              <a:buNone/>
            </a:pPr>
            <a:r>
              <a:rPr lang="en-US" dirty="0" smtClean="0"/>
              <a:t>Understanding what Parent Satisfaction means will help avoid legal issues</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51</a:t>
            </a:fld>
            <a:endParaRPr lang="en-US" dirty="0"/>
          </a:p>
        </p:txBody>
      </p:sp>
    </p:spTree>
    <p:extLst>
      <p:ext uri="{BB962C8B-B14F-4D97-AF65-F5344CB8AC3E}">
        <p14:creationId xmlns:p14="http://schemas.microsoft.com/office/powerpoint/2010/main" xmlns="" val="1496596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4016"/>
            <a:ext cx="6920613" cy="1325563"/>
          </a:xfrm>
        </p:spPr>
        <p:txBody>
          <a:bodyPr>
            <a:noAutofit/>
          </a:bodyPr>
          <a:lstStyle/>
          <a:p>
            <a:r>
              <a:rPr lang="en-US" sz="3200" dirty="0" smtClean="0"/>
              <a:t>Using Data to Ensure Compliance AND Improve Outcomes for Students</a:t>
            </a:r>
            <a:endParaRPr lang="en-US" sz="3200" dirty="0"/>
          </a:p>
        </p:txBody>
      </p:sp>
      <p:sp>
        <p:nvSpPr>
          <p:cNvPr id="3" name="Content Placeholder 2"/>
          <p:cNvSpPr>
            <a:spLocks noGrp="1"/>
          </p:cNvSpPr>
          <p:nvPr>
            <p:ph idx="1"/>
          </p:nvPr>
        </p:nvSpPr>
        <p:spPr>
          <a:xfrm>
            <a:off x="279400" y="1825625"/>
            <a:ext cx="8235950" cy="4351338"/>
          </a:xfrm>
        </p:spPr>
        <p:txBody>
          <a:bodyPr>
            <a:normAutofit lnSpcReduction="10000"/>
          </a:bodyPr>
          <a:lstStyle/>
          <a:p>
            <a:pPr marL="0" indent="0">
              <a:buNone/>
            </a:pPr>
            <a:r>
              <a:rPr lang="en-US" sz="3200" dirty="0" smtClean="0"/>
              <a:t>EQ: Are all the SWD in your district receiving FAPE?</a:t>
            </a:r>
          </a:p>
          <a:p>
            <a:pPr marL="0" indent="0">
              <a:buNone/>
            </a:pPr>
            <a:r>
              <a:rPr lang="en-US" sz="3200" dirty="0" smtClean="0"/>
              <a:t>Collect, report and use your data:</a:t>
            </a:r>
          </a:p>
          <a:p>
            <a:r>
              <a:rPr lang="en-US" dirty="0" smtClean="0"/>
              <a:t>IEPs, eligibility   </a:t>
            </a:r>
          </a:p>
          <a:p>
            <a:r>
              <a:rPr lang="en-US" dirty="0" smtClean="0"/>
              <a:t>Progress monitoring</a:t>
            </a:r>
          </a:p>
          <a:p>
            <a:r>
              <a:rPr lang="en-US" dirty="0" smtClean="0"/>
              <a:t>Placement</a:t>
            </a:r>
          </a:p>
          <a:p>
            <a:r>
              <a:rPr lang="en-US" dirty="0" smtClean="0"/>
              <a:t>Discipline</a:t>
            </a:r>
          </a:p>
          <a:p>
            <a:r>
              <a:rPr lang="en-US" dirty="0" smtClean="0"/>
              <a:t>Results: Graduates, dropouts </a:t>
            </a:r>
          </a:p>
          <a:p>
            <a:pPr marL="0" indent="0" algn="ctr">
              <a:buNone/>
            </a:pPr>
            <a:r>
              <a:rPr lang="en-US" dirty="0" smtClean="0"/>
              <a:t>Student Success – It’s Possible!</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52</a:t>
            </a:fld>
            <a:endParaRPr lang="en-US" dirty="0"/>
          </a:p>
        </p:txBody>
      </p:sp>
    </p:spTree>
    <p:extLst>
      <p:ext uri="{BB962C8B-B14F-4D97-AF65-F5344CB8AC3E}">
        <p14:creationId xmlns:p14="http://schemas.microsoft.com/office/powerpoint/2010/main" xmlns="" val="21733975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80608" y="1139825"/>
            <a:ext cx="5593292" cy="4351338"/>
          </a:xfrm>
        </p:spPr>
      </p:pic>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53</a:t>
            </a:fld>
            <a:endParaRPr lang="en-US" dirty="0"/>
          </a:p>
        </p:txBody>
      </p:sp>
    </p:spTree>
    <p:extLst>
      <p:ext uri="{BB962C8B-B14F-4D97-AF65-F5344CB8AC3E}">
        <p14:creationId xmlns:p14="http://schemas.microsoft.com/office/powerpoint/2010/main" xmlns="" val="15034816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ChangeAspect="1" noChangeArrowheads="1"/>
          </p:cNvPicPr>
          <p:nvPr/>
        </p:nvPicPr>
        <p:blipFill>
          <a:blip r:embed="rId3" cstate="print"/>
          <a:srcRect/>
          <a:stretch>
            <a:fillRect/>
          </a:stretch>
        </p:blipFill>
        <p:spPr bwMode="auto">
          <a:xfrm>
            <a:off x="5386038" y="4058613"/>
            <a:ext cx="1958897" cy="2034240"/>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6118" y="0"/>
            <a:ext cx="3594559" cy="179534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969834" y="1494263"/>
            <a:ext cx="4549697" cy="243900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56118" y="3360699"/>
            <a:ext cx="4248150" cy="2857500"/>
          </a:xfrm>
          <a:prstGeom prst="rect">
            <a:avLst/>
          </a:prstGeom>
        </p:spPr>
      </p:pic>
    </p:spTree>
    <p:extLst>
      <p:ext uri="{BB962C8B-B14F-4D97-AF65-F5344CB8AC3E}">
        <p14:creationId xmlns:p14="http://schemas.microsoft.com/office/powerpoint/2010/main" xmlns="" val="1348272430"/>
      </p:ext>
    </p:extLst>
  </p:cSld>
  <p:clrMapOvr>
    <a:masterClrMapping/>
  </p:clrMapOvr>
  <p:transition advTm="583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0" y="0"/>
            <a:ext cx="4191000" cy="6858000"/>
          </a:xfrm>
        </p:spPr>
        <p:txBody>
          <a:bodyPr/>
          <a:lstStyle/>
          <a:p>
            <a:r>
              <a:rPr lang="en-US" altLang="en-US" smtClean="0">
                <a:solidFill>
                  <a:srgbClr val="000000"/>
                </a:solidFill>
                <a:latin typeface="Verdana" panose="020B0604030504040204" pitchFamily="34" charset="0"/>
                <a:ea typeface="Calibri" panose="020F0502020204030204" pitchFamily="34" charset="0"/>
                <a:cs typeface="Calibri" panose="020F0502020204030204" pitchFamily="34" charset="0"/>
              </a:rPr>
              <a:t>Don't judge each day by the harvest you reap, </a:t>
            </a:r>
            <a:br>
              <a:rPr lang="en-US" altLang="en-US" smtClean="0">
                <a:solidFill>
                  <a:srgbClr val="000000"/>
                </a:solidFill>
                <a:latin typeface="Verdana" panose="020B0604030504040204" pitchFamily="34" charset="0"/>
                <a:ea typeface="Calibri" panose="020F0502020204030204" pitchFamily="34" charset="0"/>
                <a:cs typeface="Calibri" panose="020F0502020204030204" pitchFamily="34" charset="0"/>
              </a:rPr>
            </a:br>
            <a:r>
              <a:rPr lang="en-US" altLang="en-US" smtClean="0">
                <a:solidFill>
                  <a:srgbClr val="000000"/>
                </a:solidFill>
                <a:latin typeface="Verdana" panose="020B0604030504040204" pitchFamily="34" charset="0"/>
                <a:ea typeface="Calibri" panose="020F0502020204030204" pitchFamily="34" charset="0"/>
                <a:cs typeface="Calibri" panose="020F0502020204030204" pitchFamily="34" charset="0"/>
              </a:rPr>
              <a:t>but by the seeds that you plant.</a:t>
            </a:r>
            <a:br>
              <a:rPr lang="en-US" altLang="en-US" smtClean="0">
                <a:solidFill>
                  <a:srgbClr val="000000"/>
                </a:solidFill>
                <a:latin typeface="Verdana" panose="020B0604030504040204" pitchFamily="34" charset="0"/>
                <a:ea typeface="Calibri" panose="020F0502020204030204" pitchFamily="34" charset="0"/>
                <a:cs typeface="Calibri" panose="020F0502020204030204" pitchFamily="34" charset="0"/>
              </a:rPr>
            </a:br>
            <a:r>
              <a:rPr lang="en-US" altLang="en-US" smtClean="0">
                <a:solidFill>
                  <a:srgbClr val="000000"/>
                </a:solidFill>
                <a:latin typeface="Verdana" panose="020B0604030504040204" pitchFamily="34" charset="0"/>
                <a:ea typeface="Calibri" panose="020F0502020204030204" pitchFamily="34" charset="0"/>
                <a:cs typeface="Calibri" panose="020F0502020204030204" pitchFamily="34" charset="0"/>
              </a:rPr>
              <a:t/>
            </a:r>
            <a:br>
              <a:rPr lang="en-US" altLang="en-US" smtClean="0">
                <a:solidFill>
                  <a:srgbClr val="000000"/>
                </a:solidFill>
                <a:latin typeface="Verdana" panose="020B0604030504040204" pitchFamily="34" charset="0"/>
                <a:ea typeface="Calibri" panose="020F0502020204030204" pitchFamily="34" charset="0"/>
                <a:cs typeface="Calibri" panose="020F0502020204030204" pitchFamily="34" charset="0"/>
              </a:rPr>
            </a:br>
            <a:r>
              <a:rPr lang="en-US" altLang="en-US" sz="2400" i="1" smtClean="0">
                <a:solidFill>
                  <a:srgbClr val="000000"/>
                </a:solidFill>
                <a:latin typeface="Verdana" panose="020B0604030504040204" pitchFamily="34" charset="0"/>
                <a:ea typeface="Calibri" panose="020F0502020204030204" pitchFamily="34" charset="0"/>
                <a:cs typeface="Calibri" panose="020F0502020204030204" pitchFamily="34" charset="0"/>
              </a:rPr>
              <a:t>Robert Louis Stevenson</a:t>
            </a:r>
            <a:r>
              <a:rPr lang="en-US" altLang="en-US" smtClean="0">
                <a:ea typeface="Calibri" panose="020F0502020204030204" pitchFamily="34" charset="0"/>
                <a:cs typeface="Calibri" panose="020F0502020204030204" pitchFamily="34" charset="0"/>
              </a:rPr>
              <a:t/>
            </a:r>
            <a:br>
              <a:rPr lang="en-US" altLang="en-US" smtClean="0">
                <a:ea typeface="Calibri" panose="020F0502020204030204" pitchFamily="34" charset="0"/>
                <a:cs typeface="Calibri" panose="020F0502020204030204" pitchFamily="34" charset="0"/>
              </a:rPr>
            </a:br>
            <a:endParaRPr lang="en-US" altLang="en-US" smtClean="0"/>
          </a:p>
        </p:txBody>
      </p:sp>
      <p:pic>
        <p:nvPicPr>
          <p:cNvPr id="4" name="Picture 3" descr="c7b1b3.jpg"/>
          <p:cNvPicPr>
            <a:picLocks noChangeAspect="1"/>
          </p:cNvPicPr>
          <p:nvPr/>
        </p:nvPicPr>
        <p:blipFill>
          <a:blip r:embed="rId2" cstate="print">
            <a:lum bright="-20000"/>
          </a:blip>
          <a:stretch>
            <a:fillRect/>
          </a:stretch>
        </p:blipFill>
        <p:spPr>
          <a:xfrm>
            <a:off x="4065113" y="0"/>
            <a:ext cx="5059837" cy="6858000"/>
          </a:xfrm>
          <a:prstGeom prst="rect">
            <a:avLst/>
          </a:prstGeom>
          <a:effectLst>
            <a:softEdge rad="63500"/>
          </a:effectLst>
        </p:spPr>
      </p:pic>
    </p:spTree>
    <p:extLst>
      <p:ext uri="{BB962C8B-B14F-4D97-AF65-F5344CB8AC3E}">
        <p14:creationId xmlns:p14="http://schemas.microsoft.com/office/powerpoint/2010/main" xmlns="" val="1806547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228600"/>
            <a:ext cx="8229600" cy="1143000"/>
          </a:xfrm>
        </p:spPr>
        <p:txBody>
          <a:bodyPr/>
          <a:lstStyle/>
          <a:p>
            <a:r>
              <a:rPr lang="en-US" altLang="en-US" i="1" dirty="0" smtClean="0">
                <a:latin typeface="Times New Roman" panose="02020603050405020304" pitchFamily="18" charset="0"/>
                <a:cs typeface="Times New Roman" panose="02020603050405020304" pitchFamily="18" charset="0"/>
              </a:rPr>
              <a:t>LEA General Supervision</a:t>
            </a:r>
          </a:p>
        </p:txBody>
      </p:sp>
      <p:pic>
        <p:nvPicPr>
          <p:cNvPr id="29699" name="Object 9"/>
          <p:cNvPicPr>
            <a:picLocks noChangeArrowheads="1"/>
          </p:cNvPicPr>
          <p:nvPr/>
        </p:nvPicPr>
        <p:blipFill>
          <a:blip r:embed="rId2"/>
          <a:srcRect t="-133" r="-44" b="-226"/>
          <a:stretch>
            <a:fillRect/>
          </a:stretch>
        </p:blipFill>
        <p:spPr bwMode="auto">
          <a:xfrm>
            <a:off x="1600200" y="1447800"/>
            <a:ext cx="5638800" cy="4678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556" name="Text Box 3"/>
          <p:cNvSpPr txBox="1">
            <a:spLocks noChangeArrowheads="1"/>
          </p:cNvSpPr>
          <p:nvPr/>
        </p:nvSpPr>
        <p:spPr bwMode="auto">
          <a:xfrm>
            <a:off x="3657600" y="3200400"/>
            <a:ext cx="1995488" cy="487363"/>
          </a:xfrm>
          <a:prstGeom prst="rect">
            <a:avLst/>
          </a:prstGeom>
          <a:solidFill>
            <a:srgbClr val="FFFFFF"/>
          </a:solidFill>
          <a:ln w="12700">
            <a:solidFill>
              <a:srgbClr val="000000"/>
            </a:solidFill>
            <a:prstDash val="dash"/>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b="1" i="1">
                <a:latin typeface="Times New Roman" panose="02020603050405020304" pitchFamily="18" charset="0"/>
              </a:rPr>
              <a:t>Collection and Review of Data/ </a:t>
            </a:r>
          </a:p>
          <a:p>
            <a:pPr algn="ctr" eaLnBrk="1" hangingPunct="1"/>
            <a:r>
              <a:rPr lang="en-US" altLang="en-US" sz="1100" b="1" i="1">
                <a:latin typeface="Times New Roman" panose="02020603050405020304" pitchFamily="18" charset="0"/>
              </a:rPr>
              <a:t>Fiscal Management</a:t>
            </a:r>
            <a:endParaRPr lang="en-US" altLang="en-US"/>
          </a:p>
        </p:txBody>
      </p:sp>
    </p:spTree>
    <p:extLst>
      <p:ext uri="{BB962C8B-B14F-4D97-AF65-F5344CB8AC3E}">
        <p14:creationId xmlns:p14="http://schemas.microsoft.com/office/powerpoint/2010/main" xmlns="" val="555069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FY16 </a:t>
            </a:r>
            <a:br>
              <a:rPr lang="en-US" sz="2800" dirty="0" smtClean="0"/>
            </a:br>
            <a:r>
              <a:rPr lang="en-US" sz="2800" dirty="0" smtClean="0"/>
              <a:t>Moving Results Driven Accountability Forward </a:t>
            </a:r>
            <a:br>
              <a:rPr lang="en-US" sz="2800" dirty="0" smtClean="0"/>
            </a:br>
            <a:endParaRPr lang="en-US" sz="2800" dirty="0"/>
          </a:p>
        </p:txBody>
      </p:sp>
      <p:sp>
        <p:nvSpPr>
          <p:cNvPr id="3" name="Content Placeholder 2"/>
          <p:cNvSpPr>
            <a:spLocks noGrp="1"/>
          </p:cNvSpPr>
          <p:nvPr>
            <p:ph idx="1"/>
          </p:nvPr>
        </p:nvSpPr>
        <p:spPr/>
        <p:txBody>
          <a:bodyPr/>
          <a:lstStyle/>
          <a:p>
            <a:pPr marL="457200" lvl="1" indent="0">
              <a:buNone/>
            </a:pPr>
            <a:r>
              <a:rPr lang="en-US" dirty="0" smtClean="0"/>
              <a:t>Putting the pieces together</a:t>
            </a:r>
          </a:p>
          <a:p>
            <a:pPr lvl="2"/>
            <a:r>
              <a:rPr lang="en-US" dirty="0" smtClean="0"/>
              <a:t>Authentic Engagement</a:t>
            </a:r>
          </a:p>
          <a:p>
            <a:pPr lvl="2"/>
            <a:r>
              <a:rPr lang="en-US" dirty="0" smtClean="0"/>
              <a:t>Data analysis</a:t>
            </a:r>
          </a:p>
          <a:p>
            <a:pPr lvl="2"/>
            <a:r>
              <a:rPr lang="en-US" dirty="0" smtClean="0"/>
              <a:t>Problem solving</a:t>
            </a:r>
          </a:p>
          <a:p>
            <a:pPr lvl="2"/>
            <a:r>
              <a:rPr lang="en-US" dirty="0" smtClean="0"/>
              <a:t>Implementation of  evidence based practice</a:t>
            </a:r>
          </a:p>
          <a:p>
            <a:pPr lvl="2"/>
            <a:endParaRPr lang="en-US" dirty="0"/>
          </a:p>
          <a:p>
            <a:pPr marL="914400" lvl="2"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a:t>
            </a:fld>
            <a:endParaRPr lang="en-US" dirty="0"/>
          </a:p>
        </p:txBody>
      </p:sp>
      <p:pic>
        <p:nvPicPr>
          <p:cNvPr id="6" name="Picture 5"/>
          <p:cNvPicPr>
            <a:picLocks noChangeAspect="1"/>
          </p:cNvPicPr>
          <p:nvPr/>
        </p:nvPicPr>
        <p:blipFill>
          <a:blip r:embed="rId2"/>
          <a:stretch>
            <a:fillRect/>
          </a:stretch>
        </p:blipFill>
        <p:spPr>
          <a:xfrm>
            <a:off x="4835236" y="4050826"/>
            <a:ext cx="3879273" cy="2017465"/>
          </a:xfrm>
          <a:prstGeom prst="rect">
            <a:avLst/>
          </a:prstGeom>
        </p:spPr>
      </p:pic>
    </p:spTree>
    <p:extLst>
      <p:ext uri="{BB962C8B-B14F-4D97-AF65-F5344CB8AC3E}">
        <p14:creationId xmlns:p14="http://schemas.microsoft.com/office/powerpoint/2010/main" xmlns="" val="1638726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m</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63640" y="241523"/>
            <a:ext cx="6490951" cy="5811547"/>
          </a:xfrm>
        </p:spPr>
      </p:pic>
      <p:sp>
        <p:nvSpPr>
          <p:cNvPr id="4" name="Date Placeholder 3"/>
          <p:cNvSpPr>
            <a:spLocks noGrp="1"/>
          </p:cNvSpPr>
          <p:nvPr>
            <p:ph type="dt" sz="half" idx="4294967295"/>
          </p:nvPr>
        </p:nvSpPr>
        <p:spPr>
          <a:xfrm>
            <a:off x="628650" y="6356351"/>
            <a:ext cx="2057400" cy="365125"/>
          </a:xfrm>
          <a:prstGeom prst="rect">
            <a:avLst/>
          </a:prstGeom>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pPr/>
              <a:t>8</a:t>
            </a:fld>
            <a:endParaRPr lang="en-US" dirty="0"/>
          </a:p>
        </p:txBody>
      </p:sp>
    </p:spTree>
    <p:extLst>
      <p:ext uri="{BB962C8B-B14F-4D97-AF65-F5344CB8AC3E}">
        <p14:creationId xmlns:p14="http://schemas.microsoft.com/office/powerpoint/2010/main" xmlns="" val="2357807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the Connection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50255851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2"/>
          </p:nvPr>
        </p:nvSpPr>
        <p:spPr/>
        <p:txBody>
          <a:bodyPr/>
          <a:lstStyle/>
          <a:p>
            <a:fld id="{4DAE6870-AD18-448A-9B2A-0EFE6DC7B06B}" type="datetime1">
              <a:rPr lang="en-US" smtClean="0"/>
              <a:pPr/>
              <a:t>3/29/2016</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9</a:t>
            </a:fld>
            <a:endParaRPr lang="en-US" dirty="0"/>
          </a:p>
        </p:txBody>
      </p:sp>
      <p:sp>
        <p:nvSpPr>
          <p:cNvPr id="8" name="Right Arrow 7"/>
          <p:cNvSpPr/>
          <p:nvPr/>
        </p:nvSpPr>
        <p:spPr>
          <a:xfrm>
            <a:off x="3571290" y="375897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onnections Clipart"/>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116766" y="2620537"/>
            <a:ext cx="1789771" cy="22413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8946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aDOE-PowerPoint-WhiteTemplate.potx [Read-Only]" id="{FD533C90-83B8-41FA-9663-5952315628AA}" vid="{1E194748-64A1-4A0F-9C89-6D46A99BB0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F9C8662C74564AA813A60BD0601687" ma:contentTypeVersion="5" ma:contentTypeDescription="Create a new document." ma:contentTypeScope="" ma:versionID="7540033b98abb10ad759ea7e00e726f9">
  <xsd:schema xmlns:xsd="http://www.w3.org/2001/XMLSchema" xmlns:xs="http://www.w3.org/2001/XMLSchema" xmlns:p="http://schemas.microsoft.com/office/2006/metadata/properties" xmlns:ns2="d71578b4-8a9a-43b8-9dd8-3834e0439734" targetNamespace="http://schemas.microsoft.com/office/2006/metadata/properties" ma:root="true" ma:fieldsID="940b83434bccf7a8e30b86f6a0aa9c4c" ns2:_="">
    <xsd:import namespace="d71578b4-8a9a-43b8-9dd8-3834e0439734"/>
    <xsd:element name="properties">
      <xsd:complexType>
        <xsd:sequence>
          <xsd:element name="documentManagement">
            <xsd:complexType>
              <xsd:all>
                <xsd:element ref="ns2:Document_x0020_Category"/>
                <xsd:element ref="ns2:Category"/>
                <xsd:element ref="ns2:Sub_x002d_Category" minOccurs="0"/>
                <xsd:element ref="ns2:Policy_x0020_Refere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1578b4-8a9a-43b8-9dd8-3834e0439734" elementFormDefault="qualified">
    <xsd:import namespace="http://schemas.microsoft.com/office/2006/documentManagement/types"/>
    <xsd:import namespace="http://schemas.microsoft.com/office/infopath/2007/PartnerControls"/>
    <xsd:element name="Document_x0020_Category" ma:index="8" ma:displayName="Type of Document" ma:format="Dropdown" ma:internalName="Document_x0020_Category">
      <xsd:simpleType>
        <xsd:restriction base="dms:Choice">
          <xsd:enumeration value="Form"/>
          <xsd:enumeration value="Guidance"/>
          <xsd:enumeration value="Template"/>
          <xsd:enumeration value="Concept Paper Template"/>
          <xsd:enumeration value="Easy Reference"/>
          <xsd:enumeration value="Logo/Emblems"/>
        </xsd:restriction>
      </xsd:simpleType>
    </xsd:element>
    <xsd:element name="Category" ma:index="9" ma:displayName="Category" ma:default="(Choose One)" ma:format="Dropdown" ma:internalName="Category">
      <xsd:simpleType>
        <xsd:restriction base="dms:Choice">
          <xsd:enumeration value="(Choose One)"/>
          <xsd:enumeration value="Communications"/>
          <xsd:enumeration value="SBOE Approval Process"/>
          <xsd:enumeration value="Human Resources/Legal"/>
          <xsd:enumeration value="Operations"/>
          <xsd:enumeration value="Program Management"/>
          <xsd:enumeration value="Internal Audits &amp; Controls"/>
        </xsd:restriction>
      </xsd:simpleType>
    </xsd:element>
    <xsd:element name="Sub_x002d_Category" ma:index="10" nillable="true" ma:displayName="Sub-Category" ma:internalName="Sub_x002d_Category">
      <xsd:simpleType>
        <xsd:restriction base="dms:Text">
          <xsd:maxLength value="255"/>
        </xsd:restriction>
      </xsd:simpleType>
    </xsd:element>
    <xsd:element name="Policy_x0020_Reference" ma:index="11" nillable="true" ma:displayName="Policy Reference" ma:list="{5d4ab52c-5c5b-46b6-a9b7-51bccb2839cc}" ma:internalName="Policy_x0020_Reference" ma:showField="I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olicy_x0020_Reference xmlns="d71578b4-8a9a-43b8-9dd8-3834e0439734"/>
    <Document_x0020_Category xmlns="d71578b4-8a9a-43b8-9dd8-3834e0439734">Template</Document_x0020_Category>
    <Sub_x002d_Category xmlns="d71578b4-8a9a-43b8-9dd8-3834e0439734" xsi:nil="true"/>
    <Category xmlns="d71578b4-8a9a-43b8-9dd8-3834e0439734">Communications</Category>
  </documentManagement>
</p:properties>
</file>

<file path=customXml/itemProps1.xml><?xml version="1.0" encoding="utf-8"?>
<ds:datastoreItem xmlns:ds="http://schemas.openxmlformats.org/officeDocument/2006/customXml" ds:itemID="{1CF00EE7-5F6E-409F-88CA-8BEF9EFD5F4F}">
  <ds:schemaRefs>
    <ds:schemaRef ds:uri="http://schemas.microsoft.com/sharepoint/v3/contenttype/forms"/>
  </ds:schemaRefs>
</ds:datastoreItem>
</file>

<file path=customXml/itemProps2.xml><?xml version="1.0" encoding="utf-8"?>
<ds:datastoreItem xmlns:ds="http://schemas.openxmlformats.org/officeDocument/2006/customXml" ds:itemID="{A0750EE3-2CF7-415C-9DE1-4355DA477C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1578b4-8a9a-43b8-9dd8-3834e04397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88A7C3-2BB5-4A18-898A-30CE89B2372C}">
  <ds:schemaRef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purl.org/dc/dcmitype/"/>
    <ds:schemaRef ds:uri="http://www.w3.org/XML/1998/namespace"/>
    <ds:schemaRef ds:uri="http://purl.org/dc/terms/"/>
    <ds:schemaRef ds:uri="d71578b4-8a9a-43b8-9dd8-3834e043973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GaDOE-PowerPoint-WhiteTemplate</Template>
  <TotalTime>1156</TotalTime>
  <Words>6247</Words>
  <Application>Microsoft Office PowerPoint</Application>
  <PresentationFormat>On-screen Show (4:3)</PresentationFormat>
  <Paragraphs>503</Paragraphs>
  <Slides>55</Slides>
  <Notes>24</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GaDOE-PowerPoint-Template</vt:lpstr>
      <vt:lpstr>GCASE Spring Conference  “A Special Education Legal Forum “  </vt:lpstr>
      <vt:lpstr>Learning Targets</vt:lpstr>
      <vt:lpstr>Spring Leadership FY12</vt:lpstr>
      <vt:lpstr>Slide 4</vt:lpstr>
      <vt:lpstr>Slide 5</vt:lpstr>
      <vt:lpstr>LEA General Supervision</vt:lpstr>
      <vt:lpstr>FY16  Moving Results Driven Accountability Forward  </vt:lpstr>
      <vt:lpstr>WE m</vt:lpstr>
      <vt:lpstr>Make the Connection</vt:lpstr>
      <vt:lpstr>Legally-Mandated Dispute Resolution Processes under the IDEA</vt:lpstr>
      <vt:lpstr>Due Process Hearings</vt:lpstr>
      <vt:lpstr>Due Process Hearings – FY 2015 Data YTD</vt:lpstr>
      <vt:lpstr>FY 15 Due Process Cases</vt:lpstr>
      <vt:lpstr>FY 15 Due Process Cases</vt:lpstr>
      <vt:lpstr>FY 15 Due Process Cases</vt:lpstr>
      <vt:lpstr>FY 15 Due Process Cases</vt:lpstr>
      <vt:lpstr>FY 15 Due Process Cases</vt:lpstr>
      <vt:lpstr>Formal State Complaints</vt:lpstr>
      <vt:lpstr>FY 2015 Findings of Non-Compliance in Formal Complaints                (40 Findings against 18 districts)</vt:lpstr>
      <vt:lpstr>FY 2016 YTD Findings of Non-Compliance in Formal Complaints                (21 Findings against 11 districts)</vt:lpstr>
      <vt:lpstr>Implementation of IEP (34 C.F.R. § 300.320)</vt:lpstr>
      <vt:lpstr>Implementation of IEP (34 C.F.R. § 300.320)</vt:lpstr>
      <vt:lpstr>Implementation of IEP (34 C.F.R. § 300.320)</vt:lpstr>
      <vt:lpstr>What do you need to think about….</vt:lpstr>
      <vt:lpstr>General Supervision </vt:lpstr>
      <vt:lpstr>Using Your Data</vt:lpstr>
      <vt:lpstr>YOUR DATA  </vt:lpstr>
      <vt:lpstr>Discipline Data – Compliant Practices?</vt:lpstr>
      <vt:lpstr>Discipline Data – Compliant Practices?</vt:lpstr>
      <vt:lpstr>Digging into Your Discipline Data </vt:lpstr>
      <vt:lpstr>A Lot to Think About</vt:lpstr>
      <vt:lpstr>Transfer Students</vt:lpstr>
      <vt:lpstr>Development, Review, Revision of IEP (34 C.F.R. § 300.324)</vt:lpstr>
      <vt:lpstr>Development, Review, Revision of IEP (34 C.F.R. § 300.324)</vt:lpstr>
      <vt:lpstr>Development, Review, Revision of IEP (34 C.F.R. § 300.324)</vt:lpstr>
      <vt:lpstr>What do you need to think about. . .</vt:lpstr>
      <vt:lpstr>Using Your Data</vt:lpstr>
      <vt:lpstr>Reports that Can Help</vt:lpstr>
      <vt:lpstr>Evaluations and Reevaluations (34 C.F.R. §§ 300.301-300.306)</vt:lpstr>
      <vt:lpstr>Evaluations and Reevaluations (34 C.F.R. §§ 300.301-300.306)</vt:lpstr>
      <vt:lpstr>Evaluations and Reevaluations (34 C.F.R. §§ 300.301-300.306)</vt:lpstr>
      <vt:lpstr>OSEP 11-07, Response to Intervention (RTI) Memo, January 21, 2011, http://www2.ed.gov/policy/speced/guid/idea/memosdcltrs/osepll-07rtimemo.pdf</vt:lpstr>
      <vt:lpstr>OSEP 11-07, Response to Intervention (RTI) Memo, January 21, 2011, http://www2.ed.gov/policy/speced/guid/idea/memosdcltrs/osepll-07rtimemo.pdf</vt:lpstr>
      <vt:lpstr>What do you need to think about . . . </vt:lpstr>
      <vt:lpstr>Timeliness</vt:lpstr>
      <vt:lpstr>SST Report</vt:lpstr>
      <vt:lpstr>Parent Participation (34 C.F.R. § 300.322)</vt:lpstr>
      <vt:lpstr>Parent Participation (34 C.F.R. § 300.322)</vt:lpstr>
      <vt:lpstr>Parent Participation (34 C.F.R. § 300.322)</vt:lpstr>
      <vt:lpstr>What do you need to think about. . . </vt:lpstr>
      <vt:lpstr>Parent Survey Data</vt:lpstr>
      <vt:lpstr>Using Data to Ensure Compliance AND Improve Outcomes for Students</vt:lpstr>
      <vt:lpstr>Slide 53</vt:lpstr>
      <vt:lpstr>Slide 54</vt:lpstr>
      <vt:lpstr>Don't judge each day by the harvest you reap,  but by the seeds that you plant.  Robert Louis Stevenson </vt:lpstr>
    </vt:vector>
  </TitlesOfParts>
  <Company>GADOE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Jamila Pollard</dc:creator>
  <cp:lastModifiedBy>ms11941</cp:lastModifiedBy>
  <cp:revision>69</cp:revision>
  <cp:lastPrinted>2016-03-01T14:01:14Z</cp:lastPrinted>
  <dcterms:created xsi:type="dcterms:W3CDTF">2016-02-24T19:17:16Z</dcterms:created>
  <dcterms:modified xsi:type="dcterms:W3CDTF">2016-03-29T15:25:46Z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0x01010008F9C8662C74564AA813A60BD0601687</vt:lpwstr>
  </property>
</Properties>
</file>